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7" r:id="rId2"/>
    <p:sldId id="286" r:id="rId3"/>
    <p:sldId id="265" r:id="rId4"/>
    <p:sldId id="256" r:id="rId5"/>
    <p:sldId id="262" r:id="rId6"/>
    <p:sldId id="263" r:id="rId7"/>
    <p:sldId id="264" r:id="rId8"/>
    <p:sldId id="279" r:id="rId9"/>
    <p:sldId id="280" r:id="rId10"/>
    <p:sldId id="281" r:id="rId11"/>
    <p:sldId id="282" r:id="rId12"/>
    <p:sldId id="283" r:id="rId13"/>
    <p:sldId id="284" r:id="rId14"/>
    <p:sldId id="285" r:id="rId15"/>
    <p:sldId id="287" r:id="rId16"/>
    <p:sldId id="288" r:id="rId17"/>
    <p:sldId id="289" r:id="rId18"/>
    <p:sldId id="271" r:id="rId19"/>
    <p:sldId id="272" r:id="rId20"/>
    <p:sldId id="273" r:id="rId21"/>
    <p:sldId id="274" r:id="rId22"/>
    <p:sldId id="275" r:id="rId23"/>
    <p:sldId id="276" r:id="rId24"/>
    <p:sldId id="277" r:id="rId25"/>
    <p:sldId id="278" r:id="rId26"/>
    <p:sldId id="269" r:id="rId27"/>
    <p:sldId id="266" r:id="rId28"/>
    <p:sldId id="267" r:id="rId29"/>
    <p:sldId id="268" r:id="rId30"/>
    <p:sldId id="270" r:id="rId31"/>
    <p:sldId id="261"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0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7"/>
    <p:restoredTop sz="78689" autoAdjust="0"/>
  </p:normalViewPr>
  <p:slideViewPr>
    <p:cSldViewPr snapToGrid="0">
      <p:cViewPr varScale="1">
        <p:scale>
          <a:sx n="90" d="100"/>
          <a:sy n="90" d="100"/>
        </p:scale>
        <p:origin x="7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844784-03A6-4280-B356-AE796B563F2F}" type="datetimeFigureOut">
              <a:rPr lang="zh-CN" altLang="en-US" smtClean="0"/>
              <a:t>2024/12/9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25CFF8-4BFC-4AE0-BB37-C9E592F4D4F8}" type="slidenum">
              <a:rPr lang="zh-CN" altLang="en-US" smtClean="0"/>
              <a:t>‹#›</a:t>
            </a:fld>
            <a:endParaRPr lang="zh-CN" altLang="en-US"/>
          </a:p>
        </p:txBody>
      </p:sp>
    </p:spTree>
    <p:extLst>
      <p:ext uri="{BB962C8B-B14F-4D97-AF65-F5344CB8AC3E}">
        <p14:creationId xmlns:p14="http://schemas.microsoft.com/office/powerpoint/2010/main" val="287604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分工</a:t>
            </a:r>
            <a:endParaRPr kumimoji="1" lang="en-US" altLang="zh-CN" dirty="0"/>
          </a:p>
          <a:p>
            <a:r>
              <a:rPr kumimoji="1" lang="en-US" altLang="zh-CN" dirty="0"/>
              <a:t>PPT</a:t>
            </a:r>
            <a:r>
              <a:rPr kumimoji="1" lang="zh-CN" altLang="en-US" dirty="0"/>
              <a:t>制作整合：韦皓翔</a:t>
            </a:r>
            <a:endParaRPr kumimoji="1" lang="en-US" altLang="zh-CN" dirty="0"/>
          </a:p>
          <a:p>
            <a:r>
              <a:rPr kumimoji="1" lang="zh-CN" altLang="en-US" dirty="0"/>
              <a:t>第一部分：韦皓翔</a:t>
            </a:r>
            <a:endParaRPr kumimoji="1" lang="en-US" altLang="zh-CN" dirty="0"/>
          </a:p>
          <a:p>
            <a:r>
              <a:rPr kumimoji="1" lang="zh-CN" altLang="en-US" dirty="0"/>
              <a:t>第二部分：孙瑞崎</a:t>
            </a:r>
            <a:endParaRPr kumimoji="1" lang="en-US" altLang="zh-CN" dirty="0"/>
          </a:p>
          <a:p>
            <a:r>
              <a:rPr kumimoji="1" lang="zh-CN" altLang="en-US" dirty="0"/>
              <a:t>第三部分：耿铁森</a:t>
            </a:r>
            <a:endParaRPr kumimoji="1" lang="en-US" altLang="zh-CN" dirty="0"/>
          </a:p>
          <a:p>
            <a:r>
              <a:rPr kumimoji="1" lang="zh-CN" altLang="en-US" dirty="0"/>
              <a:t>第四部分：韩博文</a:t>
            </a:r>
          </a:p>
        </p:txBody>
      </p:sp>
      <p:sp>
        <p:nvSpPr>
          <p:cNvPr id="4" name="灯片编号占位符 3"/>
          <p:cNvSpPr>
            <a:spLocks noGrp="1"/>
          </p:cNvSpPr>
          <p:nvPr>
            <p:ph type="sldNum" sz="quarter" idx="5"/>
          </p:nvPr>
        </p:nvSpPr>
        <p:spPr/>
        <p:txBody>
          <a:bodyPr/>
          <a:lstStyle/>
          <a:p>
            <a:fld id="{B025CFF8-4BFC-4AE0-BB37-C9E592F4D4F8}" type="slidenum">
              <a:rPr lang="zh-CN" altLang="en-US" smtClean="0"/>
              <a:t>1</a:t>
            </a:fld>
            <a:endParaRPr lang="zh-CN" altLang="en-US"/>
          </a:p>
        </p:txBody>
      </p:sp>
    </p:spTree>
    <p:extLst>
      <p:ext uri="{BB962C8B-B14F-4D97-AF65-F5344CB8AC3E}">
        <p14:creationId xmlns:p14="http://schemas.microsoft.com/office/powerpoint/2010/main" val="1566614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9F34B-03EC-CE0E-8247-36D91AA7BC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30B7AC-908B-00FB-600D-1A0833E4C1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09C84DE-9398-4BCB-C402-ECE95BB852A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5407705-A023-1D69-B12B-8D8E777B0019}"/>
              </a:ext>
            </a:extLst>
          </p:cNvPr>
          <p:cNvSpPr>
            <a:spLocks noGrp="1"/>
          </p:cNvSpPr>
          <p:nvPr>
            <p:ph type="sldNum" sz="quarter" idx="5"/>
          </p:nvPr>
        </p:nvSpPr>
        <p:spPr/>
        <p:txBody>
          <a:bodyPr/>
          <a:lstStyle/>
          <a:p>
            <a:fld id="{B025CFF8-4BFC-4AE0-BB37-C9E592F4D4F8}" type="slidenum">
              <a:rPr lang="zh-CN" altLang="en-US" smtClean="0"/>
              <a:t>25</a:t>
            </a:fld>
            <a:endParaRPr lang="zh-CN" altLang="en-US"/>
          </a:p>
        </p:txBody>
      </p:sp>
    </p:spTree>
    <p:extLst>
      <p:ext uri="{BB962C8B-B14F-4D97-AF65-F5344CB8AC3E}">
        <p14:creationId xmlns:p14="http://schemas.microsoft.com/office/powerpoint/2010/main" val="658977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025CFF8-4BFC-4AE0-BB37-C9E592F4D4F8}" type="slidenum">
              <a:rPr lang="zh-CN" altLang="en-US" smtClean="0"/>
              <a:t>30</a:t>
            </a:fld>
            <a:endParaRPr lang="zh-CN" altLang="en-US"/>
          </a:p>
        </p:txBody>
      </p:sp>
    </p:spTree>
    <p:extLst>
      <p:ext uri="{BB962C8B-B14F-4D97-AF65-F5344CB8AC3E}">
        <p14:creationId xmlns:p14="http://schemas.microsoft.com/office/powerpoint/2010/main" val="389178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P1</a:t>
            </a:r>
            <a:r>
              <a:rPr lang="zh-CN" altLang="en-US" dirty="0"/>
              <a:t>图例分为两部分</a:t>
            </a:r>
            <a:r>
              <a:rPr lang="en-US" altLang="zh-CN" dirty="0"/>
              <a:t>:</a:t>
            </a:r>
            <a:r>
              <a:rPr lang="zh-CN" altLang="en-US" dirty="0"/>
              <a:t>永久冻土范围 </a:t>
            </a:r>
            <a:r>
              <a:rPr lang="en-US" altLang="zh-CN" dirty="0"/>
              <a:t>: </a:t>
            </a:r>
            <a:r>
              <a:rPr lang="zh-CN" altLang="en-US" dirty="0"/>
              <a:t>连续性永久冻土</a:t>
            </a:r>
            <a:r>
              <a:rPr lang="en-US" altLang="zh-CN" dirty="0"/>
              <a:t>,</a:t>
            </a:r>
            <a:r>
              <a:rPr lang="zh-CN" altLang="en-US" dirty="0"/>
              <a:t>覆盖范围</a:t>
            </a:r>
            <a:r>
              <a:rPr lang="en-US" altLang="zh-CN" dirty="0"/>
              <a:t>90%-100%</a:t>
            </a:r>
            <a:r>
              <a:rPr lang="zh-CN" altLang="en-US" dirty="0"/>
              <a:t>；间断性永久冻土</a:t>
            </a:r>
            <a:r>
              <a:rPr lang="en-US" altLang="zh-CN" dirty="0"/>
              <a:t>,</a:t>
            </a:r>
            <a:r>
              <a:rPr lang="zh-CN" altLang="en-US" dirty="0"/>
              <a:t>覆盖范围</a:t>
            </a:r>
            <a:r>
              <a:rPr lang="en-US" altLang="zh-CN" dirty="0"/>
              <a:t>50%-90%</a:t>
            </a:r>
            <a:r>
              <a:rPr lang="zh-CN" altLang="en-US" dirty="0"/>
              <a:t>；零散性永久冻土斑块</a:t>
            </a:r>
            <a:r>
              <a:rPr lang="en-US" altLang="zh-CN" dirty="0"/>
              <a:t>,</a:t>
            </a:r>
            <a:r>
              <a:rPr lang="zh-CN" altLang="en-US" dirty="0"/>
              <a:t>覆盖范围</a:t>
            </a:r>
            <a:r>
              <a:rPr lang="en-US" altLang="zh-CN" dirty="0"/>
              <a:t>10%-50%</a:t>
            </a:r>
            <a:r>
              <a:rPr lang="zh-CN" altLang="en-US" dirty="0"/>
              <a:t>；孤立冻土斑块</a:t>
            </a:r>
            <a:r>
              <a:rPr lang="en-US" altLang="zh-CN" dirty="0"/>
              <a:t>,</a:t>
            </a:r>
            <a:r>
              <a:rPr lang="zh-CN" altLang="en-US" dirty="0"/>
              <a:t>覆盖范围</a:t>
            </a:r>
            <a:r>
              <a:rPr lang="en-US" altLang="zh-CN" dirty="0"/>
              <a:t>0%-10%  </a:t>
            </a:r>
            <a:r>
              <a:rPr lang="zh-CN" altLang="en-US" dirty="0"/>
              <a:t>地表冰含量 低地、高地和山间洼地等厚覆盖层区域</a:t>
            </a:r>
            <a:r>
              <a:rPr lang="en-US" altLang="zh-CN" dirty="0"/>
              <a:t>(&gt;5-10</a:t>
            </a:r>
            <a:r>
              <a:rPr lang="zh-CN" altLang="en-US" dirty="0"/>
              <a:t>米</a:t>
            </a:r>
            <a:r>
              <a:rPr lang="en-US" altLang="zh-CN" dirty="0"/>
              <a:t>) </a:t>
            </a:r>
            <a:r>
              <a:rPr lang="zh-CN" altLang="en-US" dirty="0"/>
              <a:t>；山地、高地、山脊和高原等薄覆盖层区域</a:t>
            </a:r>
            <a:r>
              <a:rPr lang="en-US" altLang="zh-CN" dirty="0"/>
              <a:t>(&lt;5-10</a:t>
            </a:r>
            <a:r>
              <a:rPr lang="zh-CN" altLang="en-US" dirty="0"/>
              <a:t>米</a:t>
            </a:r>
            <a:r>
              <a:rPr lang="en-US" altLang="zh-CN" dirty="0"/>
              <a:t>)</a:t>
            </a:r>
            <a:r>
              <a:rPr lang="zh-CN" altLang="en-US" dirty="0"/>
              <a:t>且有裸露基岩</a:t>
            </a:r>
            <a:endParaRPr lang="en-US" altLang="zh-CN" dirty="0"/>
          </a:p>
          <a:p>
            <a:r>
              <a:rPr lang="en-US" altLang="zh-CN" dirty="0"/>
              <a:t>P2</a:t>
            </a:r>
            <a:r>
              <a:rPr lang="zh-CN" altLang="en-US" dirty="0"/>
              <a:t>这张图显示了永久冻土中温度随深度的变化关系。包含年最高温度、年最低温度和年平均温度曲线</a:t>
            </a:r>
            <a:r>
              <a:rPr lang="en-US" altLang="zh-CN" dirty="0"/>
              <a:t>:</a:t>
            </a:r>
            <a:r>
              <a:rPr lang="zh-CN" altLang="en-US" dirty="0"/>
              <a:t>这三条线反映了一年中该地区温度的变化范围。地表偏移</a:t>
            </a:r>
            <a:r>
              <a:rPr lang="en-US" altLang="zh-CN" dirty="0"/>
              <a:t>:</a:t>
            </a:r>
            <a:r>
              <a:rPr lang="zh-CN" altLang="en-US" dirty="0"/>
              <a:t>指地表和一定深度处永久冻土的温度差异。</a:t>
            </a:r>
            <a:r>
              <a:rPr lang="en-US" altLang="zh-CN" dirty="0"/>
              <a:t>MAGST(</a:t>
            </a:r>
            <a:r>
              <a:rPr lang="zh-CN" altLang="en-US" dirty="0"/>
              <a:t>地表年平均温度</a:t>
            </a:r>
            <a:r>
              <a:rPr lang="en-US" altLang="zh-CN" dirty="0"/>
              <a:t>):</a:t>
            </a:r>
            <a:r>
              <a:rPr lang="zh-CN" altLang="en-US" dirty="0"/>
              <a:t>指地表的年平均温度。热偏移</a:t>
            </a:r>
            <a:r>
              <a:rPr lang="en-US" altLang="zh-CN" dirty="0"/>
              <a:t>:</a:t>
            </a:r>
            <a:r>
              <a:rPr lang="zh-CN" altLang="en-US" dirty="0"/>
              <a:t>指</a:t>
            </a:r>
            <a:r>
              <a:rPr lang="en-US" altLang="zh-CN" dirty="0"/>
              <a:t>MAGST</a:t>
            </a:r>
            <a:r>
              <a:rPr lang="zh-CN" altLang="en-US" dirty="0"/>
              <a:t>和某一深度处永久冻土的</a:t>
            </a:r>
            <a:r>
              <a:rPr lang="en-US" altLang="zh-CN" dirty="0"/>
              <a:t>MAGT(</a:t>
            </a:r>
            <a:r>
              <a:rPr lang="zh-CN" altLang="en-US" dirty="0"/>
              <a:t>年平均地温</a:t>
            </a:r>
            <a:r>
              <a:rPr lang="en-US" altLang="zh-CN" dirty="0"/>
              <a:t>)</a:t>
            </a:r>
            <a:r>
              <a:rPr lang="zh-CN" altLang="en-US" dirty="0"/>
              <a:t>之间的差异。</a:t>
            </a:r>
            <a:r>
              <a:rPr lang="en-US" altLang="zh-CN" dirty="0"/>
              <a:t>ALT(</a:t>
            </a:r>
            <a:r>
              <a:rPr lang="zh-CN" altLang="en-US" dirty="0"/>
              <a:t>活动层厚度</a:t>
            </a:r>
            <a:r>
              <a:rPr lang="en-US" altLang="zh-CN" dirty="0"/>
              <a:t>):</a:t>
            </a:r>
            <a:r>
              <a:rPr lang="zh-CN" altLang="en-US" dirty="0"/>
              <a:t>指每年季节性冻融的土层厚度。</a:t>
            </a:r>
            <a:r>
              <a:rPr lang="en-US" altLang="zh-CN" dirty="0" err="1"/>
              <a:t>Dzaa</a:t>
            </a:r>
            <a:r>
              <a:rPr lang="en-US" altLang="zh-CN" dirty="0"/>
              <a:t>:</a:t>
            </a:r>
            <a:r>
              <a:rPr lang="zh-CN" altLang="en-US" dirty="0"/>
              <a:t>指温度变化趋于稳定的深度。这个图展示了永久冻土中温度随深度的变化情况</a:t>
            </a:r>
            <a:r>
              <a:rPr lang="en-US" altLang="zh-CN" dirty="0"/>
              <a:t>,</a:t>
            </a:r>
            <a:r>
              <a:rPr lang="zh-CN" altLang="en-US" dirty="0"/>
              <a:t>并标出了永久冻土的界限。这种温度剖面图在永久冻土研究中常用</a:t>
            </a:r>
            <a:r>
              <a:rPr lang="en-US" altLang="zh-CN" dirty="0"/>
              <a:t>,</a:t>
            </a:r>
            <a:r>
              <a:rPr lang="zh-CN" altLang="en-US" dirty="0"/>
              <a:t>有助于了解热量传输机制</a:t>
            </a:r>
            <a:r>
              <a:rPr lang="en-US" altLang="zh-CN" dirty="0"/>
              <a:t>,</a:t>
            </a:r>
            <a:r>
              <a:rPr lang="zh-CN" altLang="en-US" dirty="0"/>
              <a:t>以及气候变化对其的影响。</a:t>
            </a:r>
          </a:p>
        </p:txBody>
      </p:sp>
      <p:sp>
        <p:nvSpPr>
          <p:cNvPr id="4" name="灯片编号占位符 3"/>
          <p:cNvSpPr>
            <a:spLocks noGrp="1"/>
          </p:cNvSpPr>
          <p:nvPr>
            <p:ph type="sldNum" sz="quarter" idx="5"/>
          </p:nvPr>
        </p:nvSpPr>
        <p:spPr/>
        <p:txBody>
          <a:bodyPr/>
          <a:lstStyle/>
          <a:p>
            <a:fld id="{B025CFF8-4BFC-4AE0-BB37-C9E592F4D4F8}" type="slidenum">
              <a:rPr lang="zh-CN" altLang="en-US" smtClean="0"/>
              <a:t>5</a:t>
            </a:fld>
            <a:endParaRPr lang="zh-CN" altLang="en-US"/>
          </a:p>
        </p:txBody>
      </p:sp>
    </p:spTree>
    <p:extLst>
      <p:ext uri="{BB962C8B-B14F-4D97-AF65-F5344CB8AC3E}">
        <p14:creationId xmlns:p14="http://schemas.microsoft.com/office/powerpoint/2010/main" val="3919637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譬如，永冻层可作为碳循环中的主要碳去处（</a:t>
            </a:r>
            <a:r>
              <a:rPr lang="en-US" altLang="zh-CN" dirty="0"/>
              <a:t>sink</a:t>
            </a:r>
            <a:r>
              <a:rPr lang="zh-CN" altLang="en-US" dirty="0"/>
              <a:t>）之一：由于有机物的分解与二氧化碳的生成受温度影响，因此北极寒冷的天气可减缓保存在永冻层内的有机物分解，并降低二氧化碳被释放到大气之中。</a:t>
            </a:r>
            <a:endParaRPr lang="en-US" altLang="zh-CN" dirty="0"/>
          </a:p>
          <a:p>
            <a:r>
              <a:rPr lang="zh-CN" altLang="en-US" dirty="0"/>
              <a:t>永久冻土退化引起的碳排放通过碳循环影响全球变暖是一个怎样的过程呢？下面由第二位同学具体介绍</a:t>
            </a:r>
          </a:p>
        </p:txBody>
      </p:sp>
      <p:sp>
        <p:nvSpPr>
          <p:cNvPr id="4" name="灯片编号占位符 3"/>
          <p:cNvSpPr>
            <a:spLocks noGrp="1"/>
          </p:cNvSpPr>
          <p:nvPr>
            <p:ph type="sldNum" sz="quarter" idx="5"/>
          </p:nvPr>
        </p:nvSpPr>
        <p:spPr/>
        <p:txBody>
          <a:bodyPr/>
          <a:lstStyle/>
          <a:p>
            <a:fld id="{B025CFF8-4BFC-4AE0-BB37-C9E592F4D4F8}" type="slidenum">
              <a:rPr lang="zh-CN" altLang="en-US" smtClean="0"/>
              <a:t>7</a:t>
            </a:fld>
            <a:endParaRPr lang="zh-CN" altLang="en-US"/>
          </a:p>
        </p:txBody>
      </p:sp>
    </p:spTree>
    <p:extLst>
      <p:ext uri="{BB962C8B-B14F-4D97-AF65-F5344CB8AC3E}">
        <p14:creationId xmlns:p14="http://schemas.microsoft.com/office/powerpoint/2010/main" val="1586034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F44BF-0FB8-DE1E-7F09-03852A1D71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375D8F-5265-A40C-8A1C-5DAF3F3335E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314F150-CA2F-34A2-45FF-54BE6013F42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B2B097F-A77A-0996-5522-14D171683698}"/>
              </a:ext>
            </a:extLst>
          </p:cNvPr>
          <p:cNvSpPr>
            <a:spLocks noGrp="1"/>
          </p:cNvSpPr>
          <p:nvPr>
            <p:ph type="sldNum" sz="quarter" idx="5"/>
          </p:nvPr>
        </p:nvSpPr>
        <p:spPr/>
        <p:txBody>
          <a:bodyPr/>
          <a:lstStyle/>
          <a:p>
            <a:fld id="{B025CFF8-4BFC-4AE0-BB37-C9E592F4D4F8}" type="slidenum">
              <a:rPr lang="zh-CN" altLang="en-US" smtClean="0"/>
              <a:t>19</a:t>
            </a:fld>
            <a:endParaRPr lang="zh-CN" altLang="en-US"/>
          </a:p>
        </p:txBody>
      </p:sp>
    </p:spTree>
    <p:extLst>
      <p:ext uri="{BB962C8B-B14F-4D97-AF65-F5344CB8AC3E}">
        <p14:creationId xmlns:p14="http://schemas.microsoft.com/office/powerpoint/2010/main" val="2352542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B0BB9-8A41-3E43-E0D4-7E2F89FDBA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3A2B89-559F-6E6B-6FF7-6A82A63858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69E106-F729-6AF7-6579-4B90F492B4B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45FE889-9840-2C9B-F030-88A6D0F9368B}"/>
              </a:ext>
            </a:extLst>
          </p:cNvPr>
          <p:cNvSpPr>
            <a:spLocks noGrp="1"/>
          </p:cNvSpPr>
          <p:nvPr>
            <p:ph type="sldNum" sz="quarter" idx="5"/>
          </p:nvPr>
        </p:nvSpPr>
        <p:spPr/>
        <p:txBody>
          <a:bodyPr/>
          <a:lstStyle/>
          <a:p>
            <a:fld id="{B025CFF8-4BFC-4AE0-BB37-C9E592F4D4F8}" type="slidenum">
              <a:rPr lang="zh-CN" altLang="en-US" smtClean="0"/>
              <a:t>20</a:t>
            </a:fld>
            <a:endParaRPr lang="zh-CN" altLang="en-US"/>
          </a:p>
        </p:txBody>
      </p:sp>
    </p:spTree>
    <p:extLst>
      <p:ext uri="{BB962C8B-B14F-4D97-AF65-F5344CB8AC3E}">
        <p14:creationId xmlns:p14="http://schemas.microsoft.com/office/powerpoint/2010/main" val="3558522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B35EA-D84F-7A9C-A6F0-17A09017AA9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F3F213-CDFC-C7AE-2233-2DF9D8E4CA1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A0DBAEF-9BE8-2F6C-89E3-0682A5E1DFD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9A37AAC-8C83-96A6-50B9-C37FAB7DA572}"/>
              </a:ext>
            </a:extLst>
          </p:cNvPr>
          <p:cNvSpPr>
            <a:spLocks noGrp="1"/>
          </p:cNvSpPr>
          <p:nvPr>
            <p:ph type="sldNum" sz="quarter" idx="5"/>
          </p:nvPr>
        </p:nvSpPr>
        <p:spPr/>
        <p:txBody>
          <a:bodyPr/>
          <a:lstStyle/>
          <a:p>
            <a:fld id="{B025CFF8-4BFC-4AE0-BB37-C9E592F4D4F8}" type="slidenum">
              <a:rPr lang="zh-CN" altLang="en-US" smtClean="0"/>
              <a:t>21</a:t>
            </a:fld>
            <a:endParaRPr lang="zh-CN" altLang="en-US"/>
          </a:p>
        </p:txBody>
      </p:sp>
    </p:spTree>
    <p:extLst>
      <p:ext uri="{BB962C8B-B14F-4D97-AF65-F5344CB8AC3E}">
        <p14:creationId xmlns:p14="http://schemas.microsoft.com/office/powerpoint/2010/main" val="505712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E12FB-3C96-31CA-1218-6D43F8E9C65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84A070-B63E-FFA0-1E71-A07E1AE235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7000B17-1006-C564-A562-7D76F57AD50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84344F1-3235-36F1-350B-9271B884E24F}"/>
              </a:ext>
            </a:extLst>
          </p:cNvPr>
          <p:cNvSpPr>
            <a:spLocks noGrp="1"/>
          </p:cNvSpPr>
          <p:nvPr>
            <p:ph type="sldNum" sz="quarter" idx="5"/>
          </p:nvPr>
        </p:nvSpPr>
        <p:spPr/>
        <p:txBody>
          <a:bodyPr/>
          <a:lstStyle/>
          <a:p>
            <a:fld id="{B025CFF8-4BFC-4AE0-BB37-C9E592F4D4F8}" type="slidenum">
              <a:rPr lang="zh-CN" altLang="en-US" smtClean="0"/>
              <a:t>22</a:t>
            </a:fld>
            <a:endParaRPr lang="zh-CN" altLang="en-US"/>
          </a:p>
        </p:txBody>
      </p:sp>
    </p:spTree>
    <p:extLst>
      <p:ext uri="{BB962C8B-B14F-4D97-AF65-F5344CB8AC3E}">
        <p14:creationId xmlns:p14="http://schemas.microsoft.com/office/powerpoint/2010/main" val="1692378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A7DEF-C139-5518-C4A6-ED354364D04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28D394-71A4-D11C-C76A-13070C97450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0CD58BA-7924-A077-8EF9-A471E4D3D1A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009457A-7569-3D54-8BAA-9B2BA4F846C0}"/>
              </a:ext>
            </a:extLst>
          </p:cNvPr>
          <p:cNvSpPr>
            <a:spLocks noGrp="1"/>
          </p:cNvSpPr>
          <p:nvPr>
            <p:ph type="sldNum" sz="quarter" idx="5"/>
          </p:nvPr>
        </p:nvSpPr>
        <p:spPr/>
        <p:txBody>
          <a:bodyPr/>
          <a:lstStyle/>
          <a:p>
            <a:fld id="{B025CFF8-4BFC-4AE0-BB37-C9E592F4D4F8}" type="slidenum">
              <a:rPr lang="zh-CN" altLang="en-US" smtClean="0"/>
              <a:t>23</a:t>
            </a:fld>
            <a:endParaRPr lang="zh-CN" altLang="en-US"/>
          </a:p>
        </p:txBody>
      </p:sp>
    </p:spTree>
    <p:extLst>
      <p:ext uri="{BB962C8B-B14F-4D97-AF65-F5344CB8AC3E}">
        <p14:creationId xmlns:p14="http://schemas.microsoft.com/office/powerpoint/2010/main" val="2909339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F16B1-5791-5D6F-89D7-1BFA9D3EAB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ABC32E-103E-E5FF-C907-71CEEF1026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FEC626-82DA-F4E0-E475-7755868EE94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2E466F4-C6F6-E106-A352-67015D759DCF}"/>
              </a:ext>
            </a:extLst>
          </p:cNvPr>
          <p:cNvSpPr>
            <a:spLocks noGrp="1"/>
          </p:cNvSpPr>
          <p:nvPr>
            <p:ph type="sldNum" sz="quarter" idx="5"/>
          </p:nvPr>
        </p:nvSpPr>
        <p:spPr/>
        <p:txBody>
          <a:bodyPr/>
          <a:lstStyle/>
          <a:p>
            <a:fld id="{B025CFF8-4BFC-4AE0-BB37-C9E592F4D4F8}" type="slidenum">
              <a:rPr lang="zh-CN" altLang="en-US" smtClean="0"/>
              <a:t>24</a:t>
            </a:fld>
            <a:endParaRPr lang="zh-CN" altLang="en-US"/>
          </a:p>
        </p:txBody>
      </p:sp>
    </p:spTree>
    <p:extLst>
      <p:ext uri="{BB962C8B-B14F-4D97-AF65-F5344CB8AC3E}">
        <p14:creationId xmlns:p14="http://schemas.microsoft.com/office/powerpoint/2010/main" val="2673139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8DD34-EA22-78F7-E5E7-E4234A110CD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9F5BC5-2824-BF53-95E7-039FEA588D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413B97E-6981-959D-B938-154EB5B6E071}"/>
              </a:ext>
            </a:extLst>
          </p:cNvPr>
          <p:cNvSpPr>
            <a:spLocks noGrp="1"/>
          </p:cNvSpPr>
          <p:nvPr>
            <p:ph type="dt" sz="half" idx="10"/>
          </p:nvPr>
        </p:nvSpPr>
        <p:spPr/>
        <p:txBody>
          <a:bodyPr/>
          <a:lstStyle/>
          <a:p>
            <a:fld id="{11DEB60B-9FA8-4B62-9FE9-C7C3A1948519}" type="datetimeFigureOut">
              <a:rPr lang="zh-CN" altLang="en-US" smtClean="0"/>
              <a:t>2024/12/9</a:t>
            </a:fld>
            <a:endParaRPr lang="zh-CN" altLang="en-US"/>
          </a:p>
        </p:txBody>
      </p:sp>
      <p:sp>
        <p:nvSpPr>
          <p:cNvPr id="5" name="页脚占位符 4">
            <a:extLst>
              <a:ext uri="{FF2B5EF4-FFF2-40B4-BE49-F238E27FC236}">
                <a16:creationId xmlns:a16="http://schemas.microsoft.com/office/drawing/2014/main" id="{5906375A-3B76-E1F3-8CE2-510E037A82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9EA3F3-DBD4-55E4-B2A8-10513CFABBB9}"/>
              </a:ext>
            </a:extLst>
          </p:cNvPr>
          <p:cNvSpPr>
            <a:spLocks noGrp="1"/>
          </p:cNvSpPr>
          <p:nvPr>
            <p:ph type="sldNum" sz="quarter" idx="12"/>
          </p:nvPr>
        </p:nvSpPr>
        <p:spPr/>
        <p:txBody>
          <a:bodyPr/>
          <a:lstStyle/>
          <a:p>
            <a:fld id="{79C39808-A084-4050-9A69-201CCAD89396}" type="slidenum">
              <a:rPr lang="zh-CN" altLang="en-US" smtClean="0"/>
              <a:t>‹#›</a:t>
            </a:fld>
            <a:endParaRPr lang="zh-CN" altLang="en-US"/>
          </a:p>
        </p:txBody>
      </p:sp>
    </p:spTree>
    <p:extLst>
      <p:ext uri="{BB962C8B-B14F-4D97-AF65-F5344CB8AC3E}">
        <p14:creationId xmlns:p14="http://schemas.microsoft.com/office/powerpoint/2010/main" val="3444387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F689A4-C8D8-8D2C-4367-D7F4A378FA4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14D4512-B31C-174D-2718-6CC1029B4DA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9FFFEAF-7504-2369-C1B7-31E2EAD3B27D}"/>
              </a:ext>
            </a:extLst>
          </p:cNvPr>
          <p:cNvSpPr>
            <a:spLocks noGrp="1"/>
          </p:cNvSpPr>
          <p:nvPr>
            <p:ph type="dt" sz="half" idx="10"/>
          </p:nvPr>
        </p:nvSpPr>
        <p:spPr/>
        <p:txBody>
          <a:bodyPr/>
          <a:lstStyle/>
          <a:p>
            <a:fld id="{11DEB60B-9FA8-4B62-9FE9-C7C3A1948519}" type="datetimeFigureOut">
              <a:rPr lang="zh-CN" altLang="en-US" smtClean="0"/>
              <a:t>2024/12/9</a:t>
            </a:fld>
            <a:endParaRPr lang="zh-CN" altLang="en-US"/>
          </a:p>
        </p:txBody>
      </p:sp>
      <p:sp>
        <p:nvSpPr>
          <p:cNvPr id="5" name="页脚占位符 4">
            <a:extLst>
              <a:ext uri="{FF2B5EF4-FFF2-40B4-BE49-F238E27FC236}">
                <a16:creationId xmlns:a16="http://schemas.microsoft.com/office/drawing/2014/main" id="{FD898F04-241F-4E75-1C2D-2544BEB950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A2056C-1394-016E-BAD6-4FB4FCA5463A}"/>
              </a:ext>
            </a:extLst>
          </p:cNvPr>
          <p:cNvSpPr>
            <a:spLocks noGrp="1"/>
          </p:cNvSpPr>
          <p:nvPr>
            <p:ph type="sldNum" sz="quarter" idx="12"/>
          </p:nvPr>
        </p:nvSpPr>
        <p:spPr/>
        <p:txBody>
          <a:bodyPr/>
          <a:lstStyle/>
          <a:p>
            <a:fld id="{79C39808-A084-4050-9A69-201CCAD89396}" type="slidenum">
              <a:rPr lang="zh-CN" altLang="en-US" smtClean="0"/>
              <a:t>‹#›</a:t>
            </a:fld>
            <a:endParaRPr lang="zh-CN" altLang="en-US"/>
          </a:p>
        </p:txBody>
      </p:sp>
    </p:spTree>
    <p:extLst>
      <p:ext uri="{BB962C8B-B14F-4D97-AF65-F5344CB8AC3E}">
        <p14:creationId xmlns:p14="http://schemas.microsoft.com/office/powerpoint/2010/main" val="137381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39E6E8-1767-DF1A-1FDF-A018B543228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BFED20-281F-5A43-5E3E-B1AC80A3E2F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AEE108D-2B8F-52D4-3635-21EE5A2DBE35}"/>
              </a:ext>
            </a:extLst>
          </p:cNvPr>
          <p:cNvSpPr>
            <a:spLocks noGrp="1"/>
          </p:cNvSpPr>
          <p:nvPr>
            <p:ph type="dt" sz="half" idx="10"/>
          </p:nvPr>
        </p:nvSpPr>
        <p:spPr/>
        <p:txBody>
          <a:bodyPr/>
          <a:lstStyle/>
          <a:p>
            <a:fld id="{11DEB60B-9FA8-4B62-9FE9-C7C3A1948519}" type="datetimeFigureOut">
              <a:rPr lang="zh-CN" altLang="en-US" smtClean="0"/>
              <a:t>2024/12/9</a:t>
            </a:fld>
            <a:endParaRPr lang="zh-CN" altLang="en-US"/>
          </a:p>
        </p:txBody>
      </p:sp>
      <p:sp>
        <p:nvSpPr>
          <p:cNvPr id="5" name="页脚占位符 4">
            <a:extLst>
              <a:ext uri="{FF2B5EF4-FFF2-40B4-BE49-F238E27FC236}">
                <a16:creationId xmlns:a16="http://schemas.microsoft.com/office/drawing/2014/main" id="{3F1FCF52-730F-9B9A-D7FB-F36BB529D9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4495525-E3D9-CEBF-10E3-6DE58491392A}"/>
              </a:ext>
            </a:extLst>
          </p:cNvPr>
          <p:cNvSpPr>
            <a:spLocks noGrp="1"/>
          </p:cNvSpPr>
          <p:nvPr>
            <p:ph type="sldNum" sz="quarter" idx="12"/>
          </p:nvPr>
        </p:nvSpPr>
        <p:spPr/>
        <p:txBody>
          <a:bodyPr/>
          <a:lstStyle/>
          <a:p>
            <a:fld id="{79C39808-A084-4050-9A69-201CCAD89396}" type="slidenum">
              <a:rPr lang="zh-CN" altLang="en-US" smtClean="0"/>
              <a:t>‹#›</a:t>
            </a:fld>
            <a:endParaRPr lang="zh-CN" altLang="en-US"/>
          </a:p>
        </p:txBody>
      </p:sp>
    </p:spTree>
    <p:extLst>
      <p:ext uri="{BB962C8B-B14F-4D97-AF65-F5344CB8AC3E}">
        <p14:creationId xmlns:p14="http://schemas.microsoft.com/office/powerpoint/2010/main" val="3993260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4D53E5-1283-6D31-BDE1-1ADE539834C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4DA667-332A-8BCA-B853-6C0F00296DE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453D1F2-A39A-DD78-33CC-9108C9BE1C98}"/>
              </a:ext>
            </a:extLst>
          </p:cNvPr>
          <p:cNvSpPr>
            <a:spLocks noGrp="1"/>
          </p:cNvSpPr>
          <p:nvPr>
            <p:ph type="dt" sz="half" idx="10"/>
          </p:nvPr>
        </p:nvSpPr>
        <p:spPr/>
        <p:txBody>
          <a:bodyPr/>
          <a:lstStyle/>
          <a:p>
            <a:fld id="{11DEB60B-9FA8-4B62-9FE9-C7C3A1948519}" type="datetimeFigureOut">
              <a:rPr lang="zh-CN" altLang="en-US" smtClean="0"/>
              <a:t>2024/12/9</a:t>
            </a:fld>
            <a:endParaRPr lang="zh-CN" altLang="en-US"/>
          </a:p>
        </p:txBody>
      </p:sp>
      <p:sp>
        <p:nvSpPr>
          <p:cNvPr id="5" name="页脚占位符 4">
            <a:extLst>
              <a:ext uri="{FF2B5EF4-FFF2-40B4-BE49-F238E27FC236}">
                <a16:creationId xmlns:a16="http://schemas.microsoft.com/office/drawing/2014/main" id="{902C53F5-C648-3FF8-BA21-F2CFA1D7E6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1A3BED7-1DDE-1CBE-498E-51A85B2F7799}"/>
              </a:ext>
            </a:extLst>
          </p:cNvPr>
          <p:cNvSpPr>
            <a:spLocks noGrp="1"/>
          </p:cNvSpPr>
          <p:nvPr>
            <p:ph type="sldNum" sz="quarter" idx="12"/>
          </p:nvPr>
        </p:nvSpPr>
        <p:spPr/>
        <p:txBody>
          <a:bodyPr/>
          <a:lstStyle/>
          <a:p>
            <a:fld id="{79C39808-A084-4050-9A69-201CCAD89396}" type="slidenum">
              <a:rPr lang="zh-CN" altLang="en-US" smtClean="0"/>
              <a:t>‹#›</a:t>
            </a:fld>
            <a:endParaRPr lang="zh-CN" altLang="en-US"/>
          </a:p>
        </p:txBody>
      </p:sp>
    </p:spTree>
    <p:extLst>
      <p:ext uri="{BB962C8B-B14F-4D97-AF65-F5344CB8AC3E}">
        <p14:creationId xmlns:p14="http://schemas.microsoft.com/office/powerpoint/2010/main" val="3173563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2474DF-B504-0D24-44F8-F1556715C5C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CA8BB72-009E-95CC-1E46-A21F07DBE1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6705258-C01B-30DF-D424-E2EC1CA360F9}"/>
              </a:ext>
            </a:extLst>
          </p:cNvPr>
          <p:cNvSpPr>
            <a:spLocks noGrp="1"/>
          </p:cNvSpPr>
          <p:nvPr>
            <p:ph type="dt" sz="half" idx="10"/>
          </p:nvPr>
        </p:nvSpPr>
        <p:spPr/>
        <p:txBody>
          <a:bodyPr/>
          <a:lstStyle/>
          <a:p>
            <a:fld id="{11DEB60B-9FA8-4B62-9FE9-C7C3A1948519}" type="datetimeFigureOut">
              <a:rPr lang="zh-CN" altLang="en-US" smtClean="0"/>
              <a:t>2024/12/9</a:t>
            </a:fld>
            <a:endParaRPr lang="zh-CN" altLang="en-US"/>
          </a:p>
        </p:txBody>
      </p:sp>
      <p:sp>
        <p:nvSpPr>
          <p:cNvPr id="5" name="页脚占位符 4">
            <a:extLst>
              <a:ext uri="{FF2B5EF4-FFF2-40B4-BE49-F238E27FC236}">
                <a16:creationId xmlns:a16="http://schemas.microsoft.com/office/drawing/2014/main" id="{86F71656-2E2A-8F63-D9C8-A4D8163D858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8C8A36-D9A0-4C39-41B9-026077077F34}"/>
              </a:ext>
            </a:extLst>
          </p:cNvPr>
          <p:cNvSpPr>
            <a:spLocks noGrp="1"/>
          </p:cNvSpPr>
          <p:nvPr>
            <p:ph type="sldNum" sz="quarter" idx="12"/>
          </p:nvPr>
        </p:nvSpPr>
        <p:spPr/>
        <p:txBody>
          <a:bodyPr/>
          <a:lstStyle/>
          <a:p>
            <a:fld id="{79C39808-A084-4050-9A69-201CCAD89396}" type="slidenum">
              <a:rPr lang="zh-CN" altLang="en-US" smtClean="0"/>
              <a:t>‹#›</a:t>
            </a:fld>
            <a:endParaRPr lang="zh-CN" altLang="en-US"/>
          </a:p>
        </p:txBody>
      </p:sp>
    </p:spTree>
    <p:extLst>
      <p:ext uri="{BB962C8B-B14F-4D97-AF65-F5344CB8AC3E}">
        <p14:creationId xmlns:p14="http://schemas.microsoft.com/office/powerpoint/2010/main" val="3698676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75D60-A0A5-9A68-3214-BD66A86E7B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9F0061D-33B2-9D48-170E-FF0E287C575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26F9EEB-BCFB-8CDC-0C6F-EC7C11D1647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27A9063-513E-6CE5-EF25-5851D6DB48D5}"/>
              </a:ext>
            </a:extLst>
          </p:cNvPr>
          <p:cNvSpPr>
            <a:spLocks noGrp="1"/>
          </p:cNvSpPr>
          <p:nvPr>
            <p:ph type="dt" sz="half" idx="10"/>
          </p:nvPr>
        </p:nvSpPr>
        <p:spPr/>
        <p:txBody>
          <a:bodyPr/>
          <a:lstStyle/>
          <a:p>
            <a:fld id="{11DEB60B-9FA8-4B62-9FE9-C7C3A1948519}" type="datetimeFigureOut">
              <a:rPr lang="zh-CN" altLang="en-US" smtClean="0"/>
              <a:t>2024/12/9</a:t>
            </a:fld>
            <a:endParaRPr lang="zh-CN" altLang="en-US"/>
          </a:p>
        </p:txBody>
      </p:sp>
      <p:sp>
        <p:nvSpPr>
          <p:cNvPr id="6" name="页脚占位符 5">
            <a:extLst>
              <a:ext uri="{FF2B5EF4-FFF2-40B4-BE49-F238E27FC236}">
                <a16:creationId xmlns:a16="http://schemas.microsoft.com/office/drawing/2014/main" id="{71854E85-13C1-B9A7-059E-9B042A911D7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8D9EC32-88F6-B05C-5DF4-0B91C6A9C2FD}"/>
              </a:ext>
            </a:extLst>
          </p:cNvPr>
          <p:cNvSpPr>
            <a:spLocks noGrp="1"/>
          </p:cNvSpPr>
          <p:nvPr>
            <p:ph type="sldNum" sz="quarter" idx="12"/>
          </p:nvPr>
        </p:nvSpPr>
        <p:spPr/>
        <p:txBody>
          <a:bodyPr/>
          <a:lstStyle/>
          <a:p>
            <a:fld id="{79C39808-A084-4050-9A69-201CCAD89396}" type="slidenum">
              <a:rPr lang="zh-CN" altLang="en-US" smtClean="0"/>
              <a:t>‹#›</a:t>
            </a:fld>
            <a:endParaRPr lang="zh-CN" altLang="en-US"/>
          </a:p>
        </p:txBody>
      </p:sp>
    </p:spTree>
    <p:extLst>
      <p:ext uri="{BB962C8B-B14F-4D97-AF65-F5344CB8AC3E}">
        <p14:creationId xmlns:p14="http://schemas.microsoft.com/office/powerpoint/2010/main" val="2888391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674EA-12B7-ED7A-BCEA-9A75BB9F6D8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8AF4DCF-A595-A55D-6F9B-736C33FC54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94D57BE-AFEA-E4D9-9194-4A312F90CFF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CB0C2-40D6-3BBF-3FCF-B245D4AB1C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001E74-4C84-A618-2D05-C1634806725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EA181AB-8E22-1BD0-CD11-4189D6B564C1}"/>
              </a:ext>
            </a:extLst>
          </p:cNvPr>
          <p:cNvSpPr>
            <a:spLocks noGrp="1"/>
          </p:cNvSpPr>
          <p:nvPr>
            <p:ph type="dt" sz="half" idx="10"/>
          </p:nvPr>
        </p:nvSpPr>
        <p:spPr/>
        <p:txBody>
          <a:bodyPr/>
          <a:lstStyle/>
          <a:p>
            <a:fld id="{11DEB60B-9FA8-4B62-9FE9-C7C3A1948519}" type="datetimeFigureOut">
              <a:rPr lang="zh-CN" altLang="en-US" smtClean="0"/>
              <a:t>2024/12/9</a:t>
            </a:fld>
            <a:endParaRPr lang="zh-CN" altLang="en-US"/>
          </a:p>
        </p:txBody>
      </p:sp>
      <p:sp>
        <p:nvSpPr>
          <p:cNvPr id="8" name="页脚占位符 7">
            <a:extLst>
              <a:ext uri="{FF2B5EF4-FFF2-40B4-BE49-F238E27FC236}">
                <a16:creationId xmlns:a16="http://schemas.microsoft.com/office/drawing/2014/main" id="{6DFC6563-4E08-550C-7868-1D32A69CB60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BCB9E9D-D0E4-9E9F-C033-F8C9BBF8D53C}"/>
              </a:ext>
            </a:extLst>
          </p:cNvPr>
          <p:cNvSpPr>
            <a:spLocks noGrp="1"/>
          </p:cNvSpPr>
          <p:nvPr>
            <p:ph type="sldNum" sz="quarter" idx="12"/>
          </p:nvPr>
        </p:nvSpPr>
        <p:spPr/>
        <p:txBody>
          <a:bodyPr/>
          <a:lstStyle/>
          <a:p>
            <a:fld id="{79C39808-A084-4050-9A69-201CCAD89396}" type="slidenum">
              <a:rPr lang="zh-CN" altLang="en-US" smtClean="0"/>
              <a:t>‹#›</a:t>
            </a:fld>
            <a:endParaRPr lang="zh-CN" altLang="en-US"/>
          </a:p>
        </p:txBody>
      </p:sp>
    </p:spTree>
    <p:extLst>
      <p:ext uri="{BB962C8B-B14F-4D97-AF65-F5344CB8AC3E}">
        <p14:creationId xmlns:p14="http://schemas.microsoft.com/office/powerpoint/2010/main" val="3414930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2C173B-11E4-4966-5F5F-262F201A84E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8548146-BFB4-6D1E-7CAC-002E0264152B}"/>
              </a:ext>
            </a:extLst>
          </p:cNvPr>
          <p:cNvSpPr>
            <a:spLocks noGrp="1"/>
          </p:cNvSpPr>
          <p:nvPr>
            <p:ph type="dt" sz="half" idx="10"/>
          </p:nvPr>
        </p:nvSpPr>
        <p:spPr/>
        <p:txBody>
          <a:bodyPr/>
          <a:lstStyle/>
          <a:p>
            <a:fld id="{11DEB60B-9FA8-4B62-9FE9-C7C3A1948519}" type="datetimeFigureOut">
              <a:rPr lang="zh-CN" altLang="en-US" smtClean="0"/>
              <a:t>2024/12/9</a:t>
            </a:fld>
            <a:endParaRPr lang="zh-CN" altLang="en-US"/>
          </a:p>
        </p:txBody>
      </p:sp>
      <p:sp>
        <p:nvSpPr>
          <p:cNvPr id="4" name="页脚占位符 3">
            <a:extLst>
              <a:ext uri="{FF2B5EF4-FFF2-40B4-BE49-F238E27FC236}">
                <a16:creationId xmlns:a16="http://schemas.microsoft.com/office/drawing/2014/main" id="{8104A18F-1E35-68E5-4F5C-7845163E386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FFB42A8-2AB7-07A1-6E4E-59CE71494F20}"/>
              </a:ext>
            </a:extLst>
          </p:cNvPr>
          <p:cNvSpPr>
            <a:spLocks noGrp="1"/>
          </p:cNvSpPr>
          <p:nvPr>
            <p:ph type="sldNum" sz="quarter" idx="12"/>
          </p:nvPr>
        </p:nvSpPr>
        <p:spPr/>
        <p:txBody>
          <a:bodyPr/>
          <a:lstStyle/>
          <a:p>
            <a:fld id="{79C39808-A084-4050-9A69-201CCAD89396}" type="slidenum">
              <a:rPr lang="zh-CN" altLang="en-US" smtClean="0"/>
              <a:t>‹#›</a:t>
            </a:fld>
            <a:endParaRPr lang="zh-CN" altLang="en-US"/>
          </a:p>
        </p:txBody>
      </p:sp>
    </p:spTree>
    <p:extLst>
      <p:ext uri="{BB962C8B-B14F-4D97-AF65-F5344CB8AC3E}">
        <p14:creationId xmlns:p14="http://schemas.microsoft.com/office/powerpoint/2010/main" val="2012151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224D73-6CF1-ADF2-C706-7534FBE264EC}"/>
              </a:ext>
            </a:extLst>
          </p:cNvPr>
          <p:cNvSpPr>
            <a:spLocks noGrp="1"/>
          </p:cNvSpPr>
          <p:nvPr>
            <p:ph type="dt" sz="half" idx="10"/>
          </p:nvPr>
        </p:nvSpPr>
        <p:spPr/>
        <p:txBody>
          <a:bodyPr/>
          <a:lstStyle/>
          <a:p>
            <a:fld id="{11DEB60B-9FA8-4B62-9FE9-C7C3A1948519}" type="datetimeFigureOut">
              <a:rPr lang="zh-CN" altLang="en-US" smtClean="0"/>
              <a:t>2024/12/9</a:t>
            </a:fld>
            <a:endParaRPr lang="zh-CN" altLang="en-US"/>
          </a:p>
        </p:txBody>
      </p:sp>
      <p:sp>
        <p:nvSpPr>
          <p:cNvPr id="3" name="页脚占位符 2">
            <a:extLst>
              <a:ext uri="{FF2B5EF4-FFF2-40B4-BE49-F238E27FC236}">
                <a16:creationId xmlns:a16="http://schemas.microsoft.com/office/drawing/2014/main" id="{F76D81A1-F01E-2D3D-16A6-7B36BB230DF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2BDE71A-34F8-E70A-64EE-D13D3876B4CA}"/>
              </a:ext>
            </a:extLst>
          </p:cNvPr>
          <p:cNvSpPr>
            <a:spLocks noGrp="1"/>
          </p:cNvSpPr>
          <p:nvPr>
            <p:ph type="sldNum" sz="quarter" idx="12"/>
          </p:nvPr>
        </p:nvSpPr>
        <p:spPr/>
        <p:txBody>
          <a:bodyPr/>
          <a:lstStyle/>
          <a:p>
            <a:fld id="{79C39808-A084-4050-9A69-201CCAD89396}" type="slidenum">
              <a:rPr lang="zh-CN" altLang="en-US" smtClean="0"/>
              <a:t>‹#›</a:t>
            </a:fld>
            <a:endParaRPr lang="zh-CN" altLang="en-US"/>
          </a:p>
        </p:txBody>
      </p:sp>
    </p:spTree>
    <p:extLst>
      <p:ext uri="{BB962C8B-B14F-4D97-AF65-F5344CB8AC3E}">
        <p14:creationId xmlns:p14="http://schemas.microsoft.com/office/powerpoint/2010/main" val="540265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E2EFE-A881-5B33-02F8-747FA7B8F54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1EBC0D7-2501-37AD-6692-B9B05C7D8F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C983DBD-18F2-02C6-9704-8FBDC177C8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5AB70C-8B2A-2A13-7DF5-335A4D622ECF}"/>
              </a:ext>
            </a:extLst>
          </p:cNvPr>
          <p:cNvSpPr>
            <a:spLocks noGrp="1"/>
          </p:cNvSpPr>
          <p:nvPr>
            <p:ph type="dt" sz="half" idx="10"/>
          </p:nvPr>
        </p:nvSpPr>
        <p:spPr/>
        <p:txBody>
          <a:bodyPr/>
          <a:lstStyle/>
          <a:p>
            <a:fld id="{11DEB60B-9FA8-4B62-9FE9-C7C3A1948519}" type="datetimeFigureOut">
              <a:rPr lang="zh-CN" altLang="en-US" smtClean="0"/>
              <a:t>2024/12/9</a:t>
            </a:fld>
            <a:endParaRPr lang="zh-CN" altLang="en-US"/>
          </a:p>
        </p:txBody>
      </p:sp>
      <p:sp>
        <p:nvSpPr>
          <p:cNvPr id="6" name="页脚占位符 5">
            <a:extLst>
              <a:ext uri="{FF2B5EF4-FFF2-40B4-BE49-F238E27FC236}">
                <a16:creationId xmlns:a16="http://schemas.microsoft.com/office/drawing/2014/main" id="{F2159045-4960-880F-E5A4-034173597DE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233B417-3ED5-EA20-0C8A-83C6DABD7669}"/>
              </a:ext>
            </a:extLst>
          </p:cNvPr>
          <p:cNvSpPr>
            <a:spLocks noGrp="1"/>
          </p:cNvSpPr>
          <p:nvPr>
            <p:ph type="sldNum" sz="quarter" idx="12"/>
          </p:nvPr>
        </p:nvSpPr>
        <p:spPr/>
        <p:txBody>
          <a:bodyPr/>
          <a:lstStyle/>
          <a:p>
            <a:fld id="{79C39808-A084-4050-9A69-201CCAD89396}" type="slidenum">
              <a:rPr lang="zh-CN" altLang="en-US" smtClean="0"/>
              <a:t>‹#›</a:t>
            </a:fld>
            <a:endParaRPr lang="zh-CN" altLang="en-US"/>
          </a:p>
        </p:txBody>
      </p:sp>
    </p:spTree>
    <p:extLst>
      <p:ext uri="{BB962C8B-B14F-4D97-AF65-F5344CB8AC3E}">
        <p14:creationId xmlns:p14="http://schemas.microsoft.com/office/powerpoint/2010/main" val="2637814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ABD600-CF65-6E33-B848-B542A185C6F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C14FF9-6CF3-FF1E-76AD-CFD12A7E17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91DAC06-4417-5698-7090-A8722824E9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9590F5-2150-CA55-8DD7-F589D530DC72}"/>
              </a:ext>
            </a:extLst>
          </p:cNvPr>
          <p:cNvSpPr>
            <a:spLocks noGrp="1"/>
          </p:cNvSpPr>
          <p:nvPr>
            <p:ph type="dt" sz="half" idx="10"/>
          </p:nvPr>
        </p:nvSpPr>
        <p:spPr/>
        <p:txBody>
          <a:bodyPr/>
          <a:lstStyle/>
          <a:p>
            <a:fld id="{11DEB60B-9FA8-4B62-9FE9-C7C3A1948519}" type="datetimeFigureOut">
              <a:rPr lang="zh-CN" altLang="en-US" smtClean="0"/>
              <a:t>2024/12/9</a:t>
            </a:fld>
            <a:endParaRPr lang="zh-CN" altLang="en-US"/>
          </a:p>
        </p:txBody>
      </p:sp>
      <p:sp>
        <p:nvSpPr>
          <p:cNvPr id="6" name="页脚占位符 5">
            <a:extLst>
              <a:ext uri="{FF2B5EF4-FFF2-40B4-BE49-F238E27FC236}">
                <a16:creationId xmlns:a16="http://schemas.microsoft.com/office/drawing/2014/main" id="{DF04A10E-B522-BE54-9585-63BE017CB1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3AD813A-50F2-2640-2810-EC138B722B87}"/>
              </a:ext>
            </a:extLst>
          </p:cNvPr>
          <p:cNvSpPr>
            <a:spLocks noGrp="1"/>
          </p:cNvSpPr>
          <p:nvPr>
            <p:ph type="sldNum" sz="quarter" idx="12"/>
          </p:nvPr>
        </p:nvSpPr>
        <p:spPr/>
        <p:txBody>
          <a:bodyPr/>
          <a:lstStyle/>
          <a:p>
            <a:fld id="{79C39808-A084-4050-9A69-201CCAD89396}" type="slidenum">
              <a:rPr lang="zh-CN" altLang="en-US" smtClean="0"/>
              <a:t>‹#›</a:t>
            </a:fld>
            <a:endParaRPr lang="zh-CN" altLang="en-US"/>
          </a:p>
        </p:txBody>
      </p:sp>
    </p:spTree>
    <p:extLst>
      <p:ext uri="{BB962C8B-B14F-4D97-AF65-F5344CB8AC3E}">
        <p14:creationId xmlns:p14="http://schemas.microsoft.com/office/powerpoint/2010/main" val="61507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DBF259E-AFED-CD8D-4158-7458225F92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61C23F1-1C29-38F5-32F5-F5B1B2BDA8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126E82C-3442-4A02-8364-8B3E84B5B2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DEB60B-9FA8-4B62-9FE9-C7C3A1948519}" type="datetimeFigureOut">
              <a:rPr lang="zh-CN" altLang="en-US" smtClean="0"/>
              <a:t>2024/12/9</a:t>
            </a:fld>
            <a:endParaRPr lang="zh-CN" altLang="en-US"/>
          </a:p>
        </p:txBody>
      </p:sp>
      <p:sp>
        <p:nvSpPr>
          <p:cNvPr id="5" name="页脚占位符 4">
            <a:extLst>
              <a:ext uri="{FF2B5EF4-FFF2-40B4-BE49-F238E27FC236}">
                <a16:creationId xmlns:a16="http://schemas.microsoft.com/office/drawing/2014/main" id="{CFA5C7A8-1598-281D-7F56-FB678E9E50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C06E36A-0465-3D85-CFC9-21760AA110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C39808-A084-4050-9A69-201CCAD89396}" type="slidenum">
              <a:rPr lang="zh-CN" altLang="en-US" smtClean="0"/>
              <a:t>‹#›</a:t>
            </a:fld>
            <a:endParaRPr lang="zh-CN" altLang="en-US"/>
          </a:p>
        </p:txBody>
      </p:sp>
    </p:spTree>
    <p:extLst>
      <p:ext uri="{BB962C8B-B14F-4D97-AF65-F5344CB8AC3E}">
        <p14:creationId xmlns:p14="http://schemas.microsoft.com/office/powerpoint/2010/main" val="23565970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112.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2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3" Type="http://schemas.microsoft.com/office/2007/relationships/hdphoto" Target="media/hdphoto113.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microsoft.com/office/2007/relationships/hdphoto" Target="media/hdphoto110.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microsoft.com/office/2007/relationships/hdphoto" Target="media/hdphoto11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8703A0-0333-4CD8-D048-71EF4668A6C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D5E3D29-B264-52E3-6FC4-1EE14DBAE687}"/>
              </a:ext>
            </a:extLst>
          </p:cNvPr>
          <p:cNvSpPr>
            <a:spLocks noGrp="1"/>
          </p:cNvSpPr>
          <p:nvPr>
            <p:ph idx="1"/>
          </p:nvPr>
        </p:nvSpPr>
        <p:spPr/>
        <p:txBody>
          <a:bodyPr/>
          <a:lstStyle/>
          <a:p>
            <a:endParaRPr lang="zh-CN" altLang="en-US"/>
          </a:p>
        </p:txBody>
      </p:sp>
      <p:sp>
        <p:nvSpPr>
          <p:cNvPr id="4" name="矩形 3">
            <a:extLst>
              <a:ext uri="{FF2B5EF4-FFF2-40B4-BE49-F238E27FC236}">
                <a16:creationId xmlns:a16="http://schemas.microsoft.com/office/drawing/2014/main" id="{7A3441A7-A4DC-5CD5-9783-FF43B56CCAD4}"/>
              </a:ext>
            </a:extLst>
          </p:cNvPr>
          <p:cNvSpPr/>
          <p:nvPr/>
        </p:nvSpPr>
        <p:spPr>
          <a:xfrm>
            <a:off x="0" y="0"/>
            <a:ext cx="12192000" cy="6858000"/>
          </a:xfrm>
          <a:prstGeom prst="rect">
            <a:avLst/>
          </a:prstGeom>
          <a:solidFill>
            <a:srgbClr val="9A0001"/>
          </a:solidFill>
          <a:ln>
            <a:solidFill>
              <a:srgbClr val="9A0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2">
            <a:extLst>
              <a:ext uri="{FF2B5EF4-FFF2-40B4-BE49-F238E27FC236}">
                <a16:creationId xmlns:a16="http://schemas.microsoft.com/office/drawing/2014/main" id="{729BC3F3-E0DF-24DD-8F33-1632D5E14A8A}"/>
              </a:ext>
            </a:extLst>
          </p:cNvPr>
          <p:cNvPicPr>
            <a:picLocks noChangeAspect="1"/>
          </p:cNvPicPr>
          <p:nvPr/>
        </p:nvPicPr>
        <p:blipFill rotWithShape="1">
          <a:blip r:embed="rId3">
            <a:lum/>
            <a:extLst>
              <a:ext uri="">
                <a14:imgProps xmlns:a14="http://schemas.microsoft.com/office/drawing/2010/main" xmlns="">
                  <a14:imgLayer r:embed="rId4">
                    <a14:imgEffect>
                      <a14:brightnessContrast bright="0" contrast="0"/>
                      <a14:colorTemperature colorTemp="6500"/>
                      <a14:saturation sat="100000"/>
                      <a14:sharpenSoften amount="0"/>
                    </a14:imgEffect>
                  </a14:imgLayer>
                </a14:imgProps>
              </a:ext>
            </a:extLst>
          </a:blip>
          <a:srcRect l="57443"/>
          <a:stretch/>
        </p:blipFill>
        <p:spPr>
          <a:xfrm>
            <a:off x="6888869" y="4832935"/>
            <a:ext cx="5342484" cy="2574825"/>
          </a:xfrm>
          <a:prstGeom prst="rect">
            <a:avLst/>
          </a:prstGeom>
        </p:spPr>
      </p:pic>
      <p:pic>
        <p:nvPicPr>
          <p:cNvPr id="7" name="图片 42">
            <a:extLst>
              <a:ext uri="{FF2B5EF4-FFF2-40B4-BE49-F238E27FC236}">
                <a16:creationId xmlns:a16="http://schemas.microsoft.com/office/drawing/2014/main" id="{9304563B-792D-74C2-CB4A-F221834BCF06}"/>
              </a:ext>
            </a:extLst>
          </p:cNvPr>
          <p:cNvPicPr>
            <a:picLocks noChangeAspect="1"/>
          </p:cNvPicPr>
          <p:nvPr/>
        </p:nvPicPr>
        <p:blipFill>
          <a:blip r:embed="rId5">
            <a:lum/>
            <a:extLst>
              <a:ext uri="">
                <a14:imgProps xmlns:a14="http://schemas.microsoft.com/office/drawing/2010/main" xmlns="">
                  <a14:imgLayer>
                    <a14:imgEffect>
                      <a14:brightnessContrast bright="0" contrast="0"/>
                      <a14:colorTemperature colorTemp="6500"/>
                      <a14:saturation sat="100000"/>
                      <a14:sharpenSoften amount="0"/>
                    </a14:imgEffect>
                  </a14:imgLayer>
                </a14:imgProps>
              </a:ext>
            </a:extLst>
          </a:blip>
          <a:stretch/>
        </p:blipFill>
        <p:spPr>
          <a:xfrm>
            <a:off x="798847" y="953538"/>
            <a:ext cx="2395139" cy="674687"/>
          </a:xfrm>
          <a:prstGeom prst="rect">
            <a:avLst/>
          </a:prstGeom>
        </p:spPr>
      </p:pic>
      <p:sp>
        <p:nvSpPr>
          <p:cNvPr id="8" name="文本框 7">
            <a:extLst>
              <a:ext uri="{FF2B5EF4-FFF2-40B4-BE49-F238E27FC236}">
                <a16:creationId xmlns:a16="http://schemas.microsoft.com/office/drawing/2014/main" id="{6C670661-1981-9AB4-7537-23854A34F401}"/>
              </a:ext>
            </a:extLst>
          </p:cNvPr>
          <p:cNvSpPr txBox="1"/>
          <p:nvPr/>
        </p:nvSpPr>
        <p:spPr>
          <a:xfrm>
            <a:off x="1418494" y="2279101"/>
            <a:ext cx="9121744" cy="1754326"/>
          </a:xfrm>
          <a:prstGeom prst="rect">
            <a:avLst/>
          </a:prstGeom>
          <a:noFill/>
        </p:spPr>
        <p:txBody>
          <a:bodyPr wrap="square" rtlCol="0">
            <a:spAutoFit/>
          </a:bodyPr>
          <a:lstStyle/>
          <a:p>
            <a:pPr algn="ctr"/>
            <a:r>
              <a:rPr lang="en-US" altLang="zh-CN" sz="5400" dirty="0">
                <a:solidFill>
                  <a:schemeClr val="bg1"/>
                </a:solidFill>
                <a:latin typeface="+mj-lt"/>
              </a:rPr>
              <a:t>A Tipping Point:</a:t>
            </a:r>
            <a:r>
              <a:rPr lang="zh-CN" altLang="en-US" sz="5400" dirty="0">
                <a:solidFill>
                  <a:schemeClr val="bg1"/>
                </a:solidFill>
                <a:latin typeface="+mj-lt"/>
              </a:rPr>
              <a:t>基于全球变暖导致的永久冻土退化及其影响</a:t>
            </a:r>
          </a:p>
        </p:txBody>
      </p:sp>
      <p:sp>
        <p:nvSpPr>
          <p:cNvPr id="5" name="文本框 4">
            <a:extLst>
              <a:ext uri="{FF2B5EF4-FFF2-40B4-BE49-F238E27FC236}">
                <a16:creationId xmlns:a16="http://schemas.microsoft.com/office/drawing/2014/main" id="{EA4F3C80-92BA-7EB2-96BB-5D27896B0F1E}"/>
              </a:ext>
            </a:extLst>
          </p:cNvPr>
          <p:cNvSpPr txBox="1"/>
          <p:nvPr/>
        </p:nvSpPr>
        <p:spPr>
          <a:xfrm>
            <a:off x="3264295" y="4371270"/>
            <a:ext cx="5613369" cy="461665"/>
          </a:xfrm>
          <a:prstGeom prst="rect">
            <a:avLst/>
          </a:prstGeom>
          <a:noFill/>
        </p:spPr>
        <p:txBody>
          <a:bodyPr wrap="square" rtlCol="0">
            <a:spAutoFit/>
          </a:bodyPr>
          <a:lstStyle/>
          <a:p>
            <a:pPr algn="ctr"/>
            <a:r>
              <a:rPr lang="zh-CN" altLang="en-US" sz="2400" dirty="0">
                <a:solidFill>
                  <a:schemeClr val="bg1"/>
                </a:solidFill>
                <a:latin typeface="+mj-lt"/>
              </a:rPr>
              <a:t>汇报人：韦皓翔 孙瑞崎 耿铁森 韩博文</a:t>
            </a:r>
          </a:p>
        </p:txBody>
      </p:sp>
    </p:spTree>
    <p:extLst>
      <p:ext uri="{BB962C8B-B14F-4D97-AF65-F5344CB8AC3E}">
        <p14:creationId xmlns:p14="http://schemas.microsoft.com/office/powerpoint/2010/main" val="131059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658BA-3175-1F02-1A5A-26384F8E1159}"/>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749CEBE6-D75B-D792-682D-E52A91F3484F}"/>
              </a:ext>
            </a:extLst>
          </p:cNvPr>
          <p:cNvSpPr/>
          <p:nvPr/>
        </p:nvSpPr>
        <p:spPr>
          <a:xfrm>
            <a:off x="0" y="0"/>
            <a:ext cx="12192000" cy="919253"/>
          </a:xfrm>
          <a:prstGeom prst="rect">
            <a:avLst/>
          </a:prstGeom>
          <a:solidFill>
            <a:srgbClr val="9A00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2">
            <a:extLst>
              <a:ext uri="{FF2B5EF4-FFF2-40B4-BE49-F238E27FC236}">
                <a16:creationId xmlns:a16="http://schemas.microsoft.com/office/drawing/2014/main" id="{C0FA1E1F-4CB3-15ED-86B1-12CBD71F3C8E}"/>
              </a:ext>
            </a:extLst>
          </p:cNvPr>
          <p:cNvPicPr>
            <a:picLocks noChangeAspect="1"/>
          </p:cNvPicPr>
          <p:nvPr/>
        </p:nvPicPr>
        <p:blipFill>
          <a:blip r:embed="rId2">
            <a:lum/>
            <a:extLst>
              <a:ext uri="">
                <a14:imgProps xmlns:a14="http://schemas.microsoft.com/office/drawing/2010/main" xmlns="">
                  <a14:imgLayer>
                    <a14:imgEffect>
                      <a14:brightnessContrast bright="0" contrast="0"/>
                      <a14:colorTemperature colorTemp="6500"/>
                      <a14:saturation sat="100000"/>
                      <a14:sharpenSoften amount="0"/>
                    </a14:imgEffect>
                  </a14:imgLayer>
                </a14:imgProps>
              </a:ext>
            </a:extLst>
          </a:blip>
          <a:stretch/>
        </p:blipFill>
        <p:spPr>
          <a:xfrm>
            <a:off x="9548895" y="130537"/>
            <a:ext cx="2336532" cy="658178"/>
          </a:xfrm>
          <a:prstGeom prst="rect">
            <a:avLst/>
          </a:prstGeom>
        </p:spPr>
      </p:pic>
      <p:sp>
        <p:nvSpPr>
          <p:cNvPr id="2" name="文本框 1">
            <a:extLst>
              <a:ext uri="{FF2B5EF4-FFF2-40B4-BE49-F238E27FC236}">
                <a16:creationId xmlns:a16="http://schemas.microsoft.com/office/drawing/2014/main" id="{5C92ECDC-55E3-9CA0-467D-50ADA2C375DC}"/>
              </a:ext>
            </a:extLst>
          </p:cNvPr>
          <p:cNvSpPr txBox="1"/>
          <p:nvPr/>
        </p:nvSpPr>
        <p:spPr>
          <a:xfrm>
            <a:off x="196647" y="42047"/>
            <a:ext cx="3747556" cy="830997"/>
          </a:xfrm>
          <a:prstGeom prst="rect">
            <a:avLst/>
          </a:prstGeom>
          <a:noFill/>
        </p:spPr>
        <p:txBody>
          <a:bodyPr wrap="square" rtlCol="0">
            <a:spAutoFit/>
          </a:bodyPr>
          <a:lstStyle/>
          <a:p>
            <a:r>
              <a:rPr lang="zh-CN" altLang="en-US" sz="2400" b="1" dirty="0">
                <a:solidFill>
                  <a:schemeClr val="bg1"/>
                </a:solidFill>
              </a:rPr>
              <a:t>第二部分 </a:t>
            </a:r>
            <a:endParaRPr lang="en-US" altLang="zh-CN" sz="2400" b="1" dirty="0">
              <a:solidFill>
                <a:schemeClr val="bg1"/>
              </a:solidFill>
            </a:endParaRPr>
          </a:p>
          <a:p>
            <a:r>
              <a:rPr lang="zh-CN" altLang="en-US" sz="2400" b="1" dirty="0">
                <a:solidFill>
                  <a:schemeClr val="bg1"/>
                </a:solidFill>
              </a:rPr>
              <a:t>永久冻土退化的反馈机制</a:t>
            </a:r>
          </a:p>
        </p:txBody>
      </p:sp>
      <p:sp>
        <p:nvSpPr>
          <p:cNvPr id="3" name="文本框 2">
            <a:extLst>
              <a:ext uri="{FF2B5EF4-FFF2-40B4-BE49-F238E27FC236}">
                <a16:creationId xmlns:a16="http://schemas.microsoft.com/office/drawing/2014/main" id="{BE55A96C-D239-4112-46F0-E98A243C461F}"/>
              </a:ext>
            </a:extLst>
          </p:cNvPr>
          <p:cNvSpPr txBox="1"/>
          <p:nvPr/>
        </p:nvSpPr>
        <p:spPr>
          <a:xfrm>
            <a:off x="196647" y="1114425"/>
            <a:ext cx="5671890" cy="646331"/>
          </a:xfrm>
          <a:prstGeom prst="rect">
            <a:avLst/>
          </a:prstGeom>
          <a:noFill/>
        </p:spPr>
        <p:txBody>
          <a:bodyPr wrap="square" rtlCol="0">
            <a:spAutoFit/>
          </a:bodyPr>
          <a:lstStyle/>
          <a:p>
            <a:r>
              <a:rPr kumimoji="1" lang="zh-CN" altLang="en-US" sz="3600" dirty="0"/>
              <a:t>冻土的碳氮储量和储量来源</a:t>
            </a:r>
          </a:p>
        </p:txBody>
      </p:sp>
      <p:pic>
        <p:nvPicPr>
          <p:cNvPr id="6" name="图片 12">
            <a:extLst>
              <a:ext uri="{FF2B5EF4-FFF2-40B4-BE49-F238E27FC236}">
                <a16:creationId xmlns:a16="http://schemas.microsoft.com/office/drawing/2014/main" id="{EA4E67B0-AF9A-1DBD-B525-4EA6823B4CA3}"/>
              </a:ext>
            </a:extLst>
          </p:cNvPr>
          <p:cNvPicPr>
            <a:picLocks noChangeAspect="1"/>
          </p:cNvPicPr>
          <p:nvPr/>
        </p:nvPicPr>
        <p:blipFill>
          <a:blip r:embed="rId3"/>
          <a:stretch>
            <a:fillRect/>
          </a:stretch>
        </p:blipFill>
        <p:spPr>
          <a:xfrm>
            <a:off x="632943" y="2132012"/>
            <a:ext cx="2874963" cy="2593975"/>
          </a:xfrm>
          <a:prstGeom prst="rect">
            <a:avLst/>
          </a:prstGeom>
          <a:noFill/>
          <a:ln w="9525">
            <a:noFill/>
          </a:ln>
        </p:spPr>
      </p:pic>
      <p:sp>
        <p:nvSpPr>
          <p:cNvPr id="8" name="文本框 7">
            <a:extLst>
              <a:ext uri="{FF2B5EF4-FFF2-40B4-BE49-F238E27FC236}">
                <a16:creationId xmlns:a16="http://schemas.microsoft.com/office/drawing/2014/main" id="{0EF922AA-F6B0-F507-E87D-CAD3E4ADD802}"/>
              </a:ext>
            </a:extLst>
          </p:cNvPr>
          <p:cNvSpPr txBox="1"/>
          <p:nvPr/>
        </p:nvSpPr>
        <p:spPr>
          <a:xfrm>
            <a:off x="3777018" y="2417663"/>
            <a:ext cx="3661012" cy="2308324"/>
          </a:xfrm>
          <a:prstGeom prst="rect">
            <a:avLst/>
          </a:prstGeom>
          <a:noFill/>
        </p:spPr>
        <p:txBody>
          <a:bodyPr wrap="square">
            <a:spAutoFit/>
          </a:bodyPr>
          <a:lstStyle/>
          <a:p>
            <a:r>
              <a:rPr lang="en-US" altLang="zh-CN" dirty="0">
                <a:latin typeface="+mn-ea"/>
              </a:rPr>
              <a:t> </a:t>
            </a:r>
            <a:r>
              <a:rPr lang="zh-CN" altLang="en-US" dirty="0">
                <a:latin typeface="+mn-ea"/>
              </a:rPr>
              <a:t>      </a:t>
            </a:r>
            <a:r>
              <a:rPr lang="zh-CN" altLang="en-US" sz="1800" dirty="0">
                <a:latin typeface="+mn-ea"/>
              </a:rPr>
              <a:t>冻土是陆地生态系统重要的碳库。储量达</a:t>
            </a:r>
            <a:r>
              <a:rPr lang="en-US" altLang="zh-CN" sz="1800" dirty="0">
                <a:latin typeface="+mn-ea"/>
              </a:rPr>
              <a:t>1700Pg</a:t>
            </a:r>
            <a:r>
              <a:rPr lang="zh-CN" altLang="en-US" sz="1800" dirty="0">
                <a:latin typeface="+mn-ea"/>
              </a:rPr>
              <a:t>，是大气碳储量的</a:t>
            </a:r>
            <a:r>
              <a:rPr lang="en-US" altLang="zh-CN" sz="1800" dirty="0">
                <a:latin typeface="+mn-ea"/>
              </a:rPr>
              <a:t>2</a:t>
            </a:r>
            <a:r>
              <a:rPr lang="zh-CN" altLang="en-US" sz="1800" dirty="0">
                <a:latin typeface="+mn-ea"/>
              </a:rPr>
              <a:t>倍以上，是植被碳储量的近三倍，是全球碳库的重要组成部分。</a:t>
            </a:r>
          </a:p>
          <a:p>
            <a:r>
              <a:rPr lang="en-US" altLang="zh-CN" sz="1800" dirty="0">
                <a:latin typeface="+mn-ea"/>
              </a:rPr>
              <a:t>     </a:t>
            </a:r>
            <a:r>
              <a:rPr lang="zh-CN" altLang="en-US" sz="1800" dirty="0">
                <a:latin typeface="+mn-ea"/>
              </a:rPr>
              <a:t> 同时，多年冻土同时多年冻土区上层土壤（</a:t>
            </a:r>
            <a:r>
              <a:rPr lang="en-US" altLang="zh-CN" sz="1800" dirty="0">
                <a:latin typeface="+mn-ea"/>
              </a:rPr>
              <a:t>0~3m</a:t>
            </a:r>
            <a:r>
              <a:rPr lang="zh-CN" altLang="en-US" sz="1800" dirty="0">
                <a:latin typeface="+mn-ea"/>
              </a:rPr>
              <a:t>）储存有</a:t>
            </a:r>
            <a:r>
              <a:rPr lang="en-US" altLang="zh-CN" sz="1800" dirty="0">
                <a:latin typeface="+mn-ea"/>
              </a:rPr>
              <a:t>12Pg</a:t>
            </a:r>
            <a:r>
              <a:rPr lang="zh-CN" altLang="en-US" sz="1800" dirty="0">
                <a:latin typeface="+mn-ea"/>
              </a:rPr>
              <a:t>的氮 ，占全球土壤氮储量的</a:t>
            </a:r>
            <a:r>
              <a:rPr lang="en-US" altLang="zh-CN" sz="1800" dirty="0">
                <a:latin typeface="+mn-ea"/>
              </a:rPr>
              <a:t>10%</a:t>
            </a:r>
            <a:r>
              <a:rPr lang="zh-CN" altLang="en-US" sz="1800" dirty="0">
                <a:latin typeface="+mn-ea"/>
              </a:rPr>
              <a:t>以上</a:t>
            </a:r>
            <a:endParaRPr lang="zh-CN" altLang="en-US" dirty="0">
              <a:latin typeface="+mn-ea"/>
            </a:endParaRPr>
          </a:p>
        </p:txBody>
      </p:sp>
      <p:sp>
        <p:nvSpPr>
          <p:cNvPr id="10" name="文本框 9">
            <a:extLst>
              <a:ext uri="{FF2B5EF4-FFF2-40B4-BE49-F238E27FC236}">
                <a16:creationId xmlns:a16="http://schemas.microsoft.com/office/drawing/2014/main" id="{4072451E-A5C9-FB9A-EE8D-8E2F2F85C828}"/>
              </a:ext>
            </a:extLst>
          </p:cNvPr>
          <p:cNvSpPr txBox="1"/>
          <p:nvPr/>
        </p:nvSpPr>
        <p:spPr>
          <a:xfrm>
            <a:off x="7438030" y="2417663"/>
            <a:ext cx="4643539" cy="4247317"/>
          </a:xfrm>
          <a:prstGeom prst="rect">
            <a:avLst/>
          </a:prstGeom>
          <a:noFill/>
        </p:spPr>
        <p:txBody>
          <a:bodyPr wrap="square">
            <a:spAutoFit/>
          </a:bodyPr>
          <a:lstStyle/>
          <a:p>
            <a:r>
              <a:rPr lang="en-US" altLang="zh-CN" dirty="0">
                <a:latin typeface="+mn-ea"/>
              </a:rPr>
              <a:t> </a:t>
            </a:r>
            <a:r>
              <a:rPr lang="zh-CN" altLang="en-US" dirty="0">
                <a:latin typeface="+mn-ea"/>
              </a:rPr>
              <a:t>       一方面，植被和动物生长繁殖，体内储存了大量的碳氮元素，它们的遗体会被微生物分解。在低温环境下，微生物和真菌等分解者的活动显著减缓，这意味着土壤中的有机物质不会迅速分解为二氧化碳、甲烷等气体，而是以有机碳的形式长期</a:t>
            </a:r>
            <a:r>
              <a:rPr lang="en-US" altLang="zh-CN" dirty="0">
                <a:latin typeface="+mn-ea"/>
              </a:rPr>
              <a:t>“</a:t>
            </a:r>
            <a:r>
              <a:rPr lang="zh-CN" altLang="en-US" dirty="0">
                <a:latin typeface="+mn-ea"/>
              </a:rPr>
              <a:t>封存</a:t>
            </a:r>
            <a:r>
              <a:rPr lang="en-US" altLang="zh-CN" dirty="0">
                <a:latin typeface="+mn-ea"/>
              </a:rPr>
              <a:t>”</a:t>
            </a:r>
            <a:r>
              <a:rPr lang="zh-CN" altLang="en-US" dirty="0">
                <a:latin typeface="+mn-ea"/>
              </a:rPr>
              <a:t>在土壤中。由于土壤长期保持冻结状态，未分解的有机物在冻土层内逐渐积累。这些有机物以腐殖质的形式存在，形成了巨量的碳氮储量。</a:t>
            </a:r>
          </a:p>
          <a:p>
            <a:r>
              <a:rPr lang="en-US" altLang="zh-CN" dirty="0">
                <a:latin typeface="+mn-ea"/>
              </a:rPr>
              <a:t>        </a:t>
            </a:r>
            <a:r>
              <a:rPr lang="zh-CN" altLang="en-US" dirty="0">
                <a:latin typeface="+mn-ea"/>
              </a:rPr>
              <a:t>另一方面，在低温下，有机物与土壤矿物（如粘土、铁、铝等）之间的化学结合较强。这种物理化学结合提高了有机物的稳定性，减少了其被微生物分解的可能性。因此，冻土中的有机碳和氮更容易以稳定的形式长期存储。</a:t>
            </a:r>
          </a:p>
        </p:txBody>
      </p:sp>
      <p:sp>
        <p:nvSpPr>
          <p:cNvPr id="13" name="文本框 12">
            <a:extLst>
              <a:ext uri="{FF2B5EF4-FFF2-40B4-BE49-F238E27FC236}">
                <a16:creationId xmlns:a16="http://schemas.microsoft.com/office/drawing/2014/main" id="{95CFC8A2-804D-0B84-F54E-1B4E1E6F775B}"/>
              </a:ext>
            </a:extLst>
          </p:cNvPr>
          <p:cNvSpPr txBox="1"/>
          <p:nvPr/>
        </p:nvSpPr>
        <p:spPr>
          <a:xfrm>
            <a:off x="4844954" y="2011686"/>
            <a:ext cx="2238233" cy="369332"/>
          </a:xfrm>
          <a:prstGeom prst="rect">
            <a:avLst/>
          </a:prstGeom>
          <a:noFill/>
        </p:spPr>
        <p:txBody>
          <a:bodyPr wrap="square" rtlCol="0">
            <a:spAutoFit/>
          </a:bodyPr>
          <a:lstStyle/>
          <a:p>
            <a:r>
              <a:rPr kumimoji="1" lang="zh-CN" altLang="en-US" dirty="0"/>
              <a:t>碳氮储量概述</a:t>
            </a:r>
          </a:p>
        </p:txBody>
      </p:sp>
      <p:sp>
        <p:nvSpPr>
          <p:cNvPr id="14" name="文本框 13">
            <a:extLst>
              <a:ext uri="{FF2B5EF4-FFF2-40B4-BE49-F238E27FC236}">
                <a16:creationId xmlns:a16="http://schemas.microsoft.com/office/drawing/2014/main" id="{A2B3CFD0-2E13-A65F-09C7-3AFA7CC68513}"/>
              </a:ext>
            </a:extLst>
          </p:cNvPr>
          <p:cNvSpPr txBox="1"/>
          <p:nvPr/>
        </p:nvSpPr>
        <p:spPr>
          <a:xfrm>
            <a:off x="9023445" y="2011686"/>
            <a:ext cx="2238233" cy="369332"/>
          </a:xfrm>
          <a:prstGeom prst="rect">
            <a:avLst/>
          </a:prstGeom>
          <a:noFill/>
        </p:spPr>
        <p:txBody>
          <a:bodyPr wrap="square" rtlCol="0">
            <a:spAutoFit/>
          </a:bodyPr>
          <a:lstStyle/>
          <a:p>
            <a:r>
              <a:rPr kumimoji="1" lang="zh-CN" altLang="en-US" dirty="0"/>
              <a:t>碳氮储量来源</a:t>
            </a:r>
          </a:p>
        </p:txBody>
      </p:sp>
      <p:sp>
        <p:nvSpPr>
          <p:cNvPr id="15" name="文本框 13">
            <a:extLst>
              <a:ext uri="{FF2B5EF4-FFF2-40B4-BE49-F238E27FC236}">
                <a16:creationId xmlns:a16="http://schemas.microsoft.com/office/drawing/2014/main" id="{81894B68-772C-C315-186B-466B7E8A0E11}"/>
              </a:ext>
            </a:extLst>
          </p:cNvPr>
          <p:cNvSpPr txBox="1"/>
          <p:nvPr/>
        </p:nvSpPr>
        <p:spPr>
          <a:xfrm>
            <a:off x="210295" y="4865979"/>
            <a:ext cx="4054475" cy="244475"/>
          </a:xfrm>
          <a:prstGeom prst="rect">
            <a:avLst/>
          </a:prstGeom>
          <a:noFill/>
          <a:ln w="9525">
            <a:noFill/>
          </a:ln>
        </p:spPr>
        <p:txBody>
          <a:bodyPr wrap="square" anchor="t" anchorCtr="0">
            <a:spAutoFit/>
          </a:bodyPr>
          <a:lstStyle/>
          <a:p>
            <a:r>
              <a:rPr lang="zh-CN" altLang="en-US" sz="1000" dirty="0">
                <a:latin typeface="Arial" panose="020B0604020202020204" pitchFamily="34" charset="0"/>
                <a:ea typeface="宋体" panose="02010600030101010101" pitchFamily="2" charset="-122"/>
              </a:rPr>
              <a:t>来自</a:t>
            </a:r>
            <a:r>
              <a:rPr lang="en-US" altLang="zh-CN" sz="1000" dirty="0">
                <a:latin typeface="Arial" panose="020B0604020202020204" pitchFamily="34" charset="0"/>
                <a:ea typeface="宋体" panose="02010600030101010101" pitchFamily="2" charset="-122"/>
              </a:rPr>
              <a:t>The Northern Circumpolar Soil Carbon Database</a:t>
            </a:r>
            <a:r>
              <a:rPr lang="zh-CN" altLang="en-US" sz="1000" dirty="0">
                <a:latin typeface="Arial" panose="020B0604020202020204" pitchFamily="34" charset="0"/>
                <a:ea typeface="宋体" panose="02010600030101010101" pitchFamily="2" charset="-122"/>
              </a:rPr>
              <a:t>第二版数据集</a:t>
            </a:r>
          </a:p>
        </p:txBody>
      </p:sp>
    </p:spTree>
    <p:extLst>
      <p:ext uri="{BB962C8B-B14F-4D97-AF65-F5344CB8AC3E}">
        <p14:creationId xmlns:p14="http://schemas.microsoft.com/office/powerpoint/2010/main" val="2348626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C727F-F785-B85D-3864-CFB2716E0360}"/>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D13247F9-050C-0E57-BFEE-84D44943D67E}"/>
              </a:ext>
            </a:extLst>
          </p:cNvPr>
          <p:cNvSpPr/>
          <p:nvPr/>
        </p:nvSpPr>
        <p:spPr>
          <a:xfrm>
            <a:off x="0" y="0"/>
            <a:ext cx="12192000" cy="919253"/>
          </a:xfrm>
          <a:prstGeom prst="rect">
            <a:avLst/>
          </a:prstGeom>
          <a:solidFill>
            <a:srgbClr val="9A00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2">
            <a:extLst>
              <a:ext uri="{FF2B5EF4-FFF2-40B4-BE49-F238E27FC236}">
                <a16:creationId xmlns:a16="http://schemas.microsoft.com/office/drawing/2014/main" id="{82B95E71-4949-7B1B-3FB1-66F1B95D648A}"/>
              </a:ext>
            </a:extLst>
          </p:cNvPr>
          <p:cNvPicPr>
            <a:picLocks noChangeAspect="1"/>
          </p:cNvPicPr>
          <p:nvPr/>
        </p:nvPicPr>
        <p:blipFill>
          <a:blip r:embed="rId2">
            <a:lum/>
            <a:extLst>
              <a:ext uri="">
                <a14:imgProps xmlns="" xmlns:a14="http://schemas.microsoft.com/office/drawing/2010/main">
                  <a14:imgLayer>
                    <a14:imgEffect>
                      <a14:brightnessContrast bright="0" contrast="0"/>
                      <a14:colorTemperature colorTemp="6500"/>
                      <a14:saturation sat="100000"/>
                      <a14:sharpenSoften amount="0"/>
                    </a14:imgEffect>
                  </a14:imgLayer>
                </a14:imgProps>
              </a:ext>
            </a:extLst>
          </a:blip>
          <a:stretch/>
        </p:blipFill>
        <p:spPr>
          <a:xfrm>
            <a:off x="9548895" y="130537"/>
            <a:ext cx="2336532" cy="658178"/>
          </a:xfrm>
          <a:prstGeom prst="rect">
            <a:avLst/>
          </a:prstGeom>
        </p:spPr>
      </p:pic>
      <p:sp>
        <p:nvSpPr>
          <p:cNvPr id="2" name="文本框 1">
            <a:extLst>
              <a:ext uri="{FF2B5EF4-FFF2-40B4-BE49-F238E27FC236}">
                <a16:creationId xmlns:a16="http://schemas.microsoft.com/office/drawing/2014/main" id="{B466F525-4E4A-0F50-664B-986B1D795B50}"/>
              </a:ext>
            </a:extLst>
          </p:cNvPr>
          <p:cNvSpPr txBox="1"/>
          <p:nvPr/>
        </p:nvSpPr>
        <p:spPr>
          <a:xfrm>
            <a:off x="196647" y="42047"/>
            <a:ext cx="3747556" cy="830997"/>
          </a:xfrm>
          <a:prstGeom prst="rect">
            <a:avLst/>
          </a:prstGeom>
          <a:noFill/>
        </p:spPr>
        <p:txBody>
          <a:bodyPr wrap="square" rtlCol="0">
            <a:spAutoFit/>
          </a:bodyPr>
          <a:lstStyle/>
          <a:p>
            <a:r>
              <a:rPr lang="zh-CN" altLang="en-US" sz="2400" b="1" dirty="0">
                <a:solidFill>
                  <a:schemeClr val="bg1"/>
                </a:solidFill>
              </a:rPr>
              <a:t>第二部分 </a:t>
            </a:r>
            <a:endParaRPr lang="en-US" altLang="zh-CN" sz="2400" b="1" dirty="0">
              <a:solidFill>
                <a:schemeClr val="bg1"/>
              </a:solidFill>
            </a:endParaRPr>
          </a:p>
          <a:p>
            <a:r>
              <a:rPr lang="zh-CN" altLang="en-US" sz="2400" b="1" dirty="0">
                <a:solidFill>
                  <a:schemeClr val="bg1"/>
                </a:solidFill>
              </a:rPr>
              <a:t>永久冻土退化的反馈机制</a:t>
            </a:r>
          </a:p>
        </p:txBody>
      </p:sp>
      <p:sp>
        <p:nvSpPr>
          <p:cNvPr id="3" name="文本框 2">
            <a:extLst>
              <a:ext uri="{FF2B5EF4-FFF2-40B4-BE49-F238E27FC236}">
                <a16:creationId xmlns:a16="http://schemas.microsoft.com/office/drawing/2014/main" id="{00EA87CF-D144-BA26-4460-9CAEEB9ABD24}"/>
              </a:ext>
            </a:extLst>
          </p:cNvPr>
          <p:cNvSpPr txBox="1"/>
          <p:nvPr/>
        </p:nvSpPr>
        <p:spPr>
          <a:xfrm>
            <a:off x="196647" y="1114425"/>
            <a:ext cx="5671890" cy="646331"/>
          </a:xfrm>
          <a:prstGeom prst="rect">
            <a:avLst/>
          </a:prstGeom>
          <a:noFill/>
        </p:spPr>
        <p:txBody>
          <a:bodyPr wrap="square" rtlCol="0">
            <a:spAutoFit/>
          </a:bodyPr>
          <a:lstStyle/>
          <a:p>
            <a:r>
              <a:rPr lang="zh-CN" altLang="en-US" sz="3600" dirty="0"/>
              <a:t>冻土碳损失的两种模式</a:t>
            </a:r>
            <a:endParaRPr kumimoji="1" lang="zh-CN" altLang="en-US" sz="3600" dirty="0"/>
          </a:p>
        </p:txBody>
      </p:sp>
      <p:sp>
        <p:nvSpPr>
          <p:cNvPr id="7" name="文本框 6">
            <a:extLst>
              <a:ext uri="{FF2B5EF4-FFF2-40B4-BE49-F238E27FC236}">
                <a16:creationId xmlns:a16="http://schemas.microsoft.com/office/drawing/2014/main" id="{2B7BC448-A1B8-43C2-EC45-8F47C790F6F1}"/>
              </a:ext>
            </a:extLst>
          </p:cNvPr>
          <p:cNvSpPr txBox="1"/>
          <p:nvPr/>
        </p:nvSpPr>
        <p:spPr>
          <a:xfrm>
            <a:off x="196647" y="2061061"/>
            <a:ext cx="5475244" cy="3032240"/>
          </a:xfrm>
          <a:prstGeom prst="rect">
            <a:avLst/>
          </a:prstGeom>
          <a:noFill/>
        </p:spPr>
        <p:txBody>
          <a:bodyPr wrap="square">
            <a:spAutoFit/>
          </a:bodyPr>
          <a:lstStyle/>
          <a:p>
            <a:pPr indent="336550" algn="just" defTabSz="266700" eaLnBrk="0">
              <a:lnSpc>
                <a:spcPct val="107000"/>
              </a:lnSpc>
              <a:spcBef>
                <a:spcPts val="800"/>
              </a:spcBef>
            </a:pPr>
            <a:r>
              <a:rPr lang="zh-CN" altLang="en-US" sz="1800" dirty="0">
                <a:solidFill>
                  <a:srgbClr val="000000"/>
                </a:solidFill>
                <a:latin typeface="+mn-ea"/>
              </a:rPr>
              <a:t> 多年冻土碳损失的过程可分为渐进式和突变式：</a:t>
            </a:r>
          </a:p>
          <a:p>
            <a:pPr indent="336550" algn="just" defTabSz="266700" eaLnBrk="0">
              <a:lnSpc>
                <a:spcPct val="107000"/>
              </a:lnSpc>
              <a:spcBef>
                <a:spcPts val="800"/>
              </a:spcBef>
            </a:pPr>
            <a:r>
              <a:rPr lang="zh-CN" altLang="en-US" sz="1800" dirty="0">
                <a:solidFill>
                  <a:srgbClr val="000000"/>
                </a:solidFill>
                <a:latin typeface="+mn-ea"/>
              </a:rPr>
              <a:t> 渐进式过程包括活动层厚度的逐渐加深和活动层融化季的延长，其增加了溶解性有机碳的含量和滞留时间。</a:t>
            </a:r>
          </a:p>
          <a:p>
            <a:pPr indent="336550" algn="just" defTabSz="266700" eaLnBrk="0">
              <a:lnSpc>
                <a:spcPct val="107000"/>
              </a:lnSpc>
              <a:spcBef>
                <a:spcPts val="800"/>
              </a:spcBef>
            </a:pPr>
            <a:r>
              <a:rPr lang="zh-CN" altLang="en-US" sz="1800" dirty="0">
                <a:solidFill>
                  <a:srgbClr val="000000"/>
                </a:solidFill>
                <a:latin typeface="+mn-ea"/>
              </a:rPr>
              <a:t> 快速崩塌</a:t>
            </a:r>
            <a:r>
              <a:rPr lang="en-US" altLang="zh-CN" sz="1800" dirty="0">
                <a:solidFill>
                  <a:srgbClr val="000000"/>
                </a:solidFill>
                <a:latin typeface="+mn-ea"/>
              </a:rPr>
              <a:t>(</a:t>
            </a:r>
            <a:r>
              <a:rPr lang="zh-CN" altLang="en-US" sz="1800" dirty="0">
                <a:solidFill>
                  <a:srgbClr val="000000"/>
                </a:solidFill>
                <a:latin typeface="+mn-ea"/>
              </a:rPr>
              <a:t>突变式</a:t>
            </a:r>
            <a:r>
              <a:rPr lang="en-US" altLang="zh-CN" sz="1800" dirty="0">
                <a:solidFill>
                  <a:srgbClr val="000000"/>
                </a:solidFill>
                <a:latin typeface="+mn-ea"/>
              </a:rPr>
              <a:t>)</a:t>
            </a:r>
            <a:r>
              <a:rPr lang="zh-CN" altLang="en-US" sz="1800" dirty="0">
                <a:solidFill>
                  <a:srgbClr val="000000"/>
                </a:solidFill>
                <a:latin typeface="+mn-ea"/>
              </a:rPr>
              <a:t>过程</a:t>
            </a:r>
            <a:r>
              <a:rPr lang="en-US" altLang="zh-CN" sz="1800" dirty="0">
                <a:solidFill>
                  <a:srgbClr val="000000"/>
                </a:solidFill>
                <a:latin typeface="+mn-ea"/>
              </a:rPr>
              <a:t>(</a:t>
            </a:r>
            <a:r>
              <a:rPr lang="zh-CN" altLang="en-US" sz="1800" dirty="0">
                <a:solidFill>
                  <a:srgbClr val="000000"/>
                </a:solidFill>
                <a:latin typeface="+mn-ea"/>
              </a:rPr>
              <a:t>热喀斯特</a:t>
            </a:r>
            <a:r>
              <a:rPr lang="en-US" altLang="zh-CN" sz="1800" dirty="0">
                <a:solidFill>
                  <a:srgbClr val="000000"/>
                </a:solidFill>
                <a:latin typeface="+mn-ea"/>
              </a:rPr>
              <a:t>)</a:t>
            </a:r>
            <a:r>
              <a:rPr lang="zh-CN" altLang="en-US" sz="1800" dirty="0">
                <a:solidFill>
                  <a:srgbClr val="000000"/>
                </a:solidFill>
                <a:latin typeface="+mn-ea"/>
              </a:rPr>
              <a:t>包括多边形景观中冰楔的融化、坡面崩塌、热融湖塘的扩张和排水等，这些过程主要发生在土壤碳含量非常高的地区。</a:t>
            </a:r>
          </a:p>
          <a:p>
            <a:pPr indent="336550" algn="just" defTabSz="266700" eaLnBrk="0">
              <a:lnSpc>
                <a:spcPct val="107000"/>
              </a:lnSpc>
              <a:spcBef>
                <a:spcPts val="800"/>
              </a:spcBef>
            </a:pPr>
            <a:r>
              <a:rPr lang="zh-CN" altLang="en-US" sz="1800" dirty="0">
                <a:solidFill>
                  <a:srgbClr val="000000"/>
                </a:solidFill>
                <a:latin typeface="+mn-ea"/>
              </a:rPr>
              <a:t> 快速崩塌过程可贡献多年冻土退化过程中总净碳排放量的一半，其余的归因于逐渐融化过程。</a:t>
            </a:r>
          </a:p>
        </p:txBody>
      </p:sp>
      <p:pic>
        <p:nvPicPr>
          <p:cNvPr id="8" name="图片 10">
            <a:extLst>
              <a:ext uri="{FF2B5EF4-FFF2-40B4-BE49-F238E27FC236}">
                <a16:creationId xmlns:a16="http://schemas.microsoft.com/office/drawing/2014/main" id="{50E07D2E-3489-B0F5-25E5-DD629EC7C4B9}"/>
              </a:ext>
            </a:extLst>
          </p:cNvPr>
          <p:cNvPicPr/>
          <p:nvPr/>
        </p:nvPicPr>
        <p:blipFill>
          <a:blip r:embed="rId3"/>
          <a:stretch>
            <a:fillRect/>
          </a:stretch>
        </p:blipFill>
        <p:spPr>
          <a:xfrm>
            <a:off x="5915059" y="1654237"/>
            <a:ext cx="5671890" cy="2236006"/>
          </a:xfrm>
          <a:prstGeom prst="rect">
            <a:avLst/>
          </a:prstGeom>
          <a:noFill/>
          <a:ln w="9525">
            <a:noFill/>
          </a:ln>
        </p:spPr>
      </p:pic>
      <p:pic>
        <p:nvPicPr>
          <p:cNvPr id="9" name="图片 9">
            <a:extLst>
              <a:ext uri="{FF2B5EF4-FFF2-40B4-BE49-F238E27FC236}">
                <a16:creationId xmlns:a16="http://schemas.microsoft.com/office/drawing/2014/main" id="{9B6A7C3A-9E77-9E37-A552-F48C62DB01E4}"/>
              </a:ext>
            </a:extLst>
          </p:cNvPr>
          <p:cNvPicPr/>
          <p:nvPr/>
        </p:nvPicPr>
        <p:blipFill>
          <a:blip r:embed="rId4"/>
          <a:stretch>
            <a:fillRect/>
          </a:stretch>
        </p:blipFill>
        <p:spPr>
          <a:xfrm>
            <a:off x="6096000" y="3975298"/>
            <a:ext cx="4962263" cy="2236005"/>
          </a:xfrm>
          <a:prstGeom prst="rect">
            <a:avLst/>
          </a:prstGeom>
          <a:noFill/>
          <a:ln w="9525">
            <a:noFill/>
          </a:ln>
        </p:spPr>
      </p:pic>
    </p:spTree>
    <p:extLst>
      <p:ext uri="{BB962C8B-B14F-4D97-AF65-F5344CB8AC3E}">
        <p14:creationId xmlns:p14="http://schemas.microsoft.com/office/powerpoint/2010/main" val="3953199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0C6E9-FD9A-568A-CF94-6908D104219D}"/>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21611D1A-44D4-3176-5B7B-9A92251F0BD3}"/>
              </a:ext>
            </a:extLst>
          </p:cNvPr>
          <p:cNvSpPr/>
          <p:nvPr/>
        </p:nvSpPr>
        <p:spPr>
          <a:xfrm>
            <a:off x="0" y="0"/>
            <a:ext cx="12192000" cy="919253"/>
          </a:xfrm>
          <a:prstGeom prst="rect">
            <a:avLst/>
          </a:prstGeom>
          <a:solidFill>
            <a:srgbClr val="9A00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2">
            <a:extLst>
              <a:ext uri="{FF2B5EF4-FFF2-40B4-BE49-F238E27FC236}">
                <a16:creationId xmlns:a16="http://schemas.microsoft.com/office/drawing/2014/main" id="{B4451BAD-B5A6-DEE6-3A1D-9A40D211A42E}"/>
              </a:ext>
            </a:extLst>
          </p:cNvPr>
          <p:cNvPicPr>
            <a:picLocks noChangeAspect="1"/>
          </p:cNvPicPr>
          <p:nvPr/>
        </p:nvPicPr>
        <p:blipFill>
          <a:blip r:embed="rId2">
            <a:lum/>
            <a:extLst>
              <a:ext uri="">
                <a14:imgProps xmlns:a14="http://schemas.microsoft.com/office/drawing/2010/main" xmlns="">
                  <a14:imgLayer>
                    <a14:imgEffect>
                      <a14:brightnessContrast bright="0" contrast="0"/>
                      <a14:colorTemperature colorTemp="6500"/>
                      <a14:saturation sat="100000"/>
                      <a14:sharpenSoften amount="0"/>
                    </a14:imgEffect>
                  </a14:imgLayer>
                </a14:imgProps>
              </a:ext>
            </a:extLst>
          </a:blip>
          <a:stretch/>
        </p:blipFill>
        <p:spPr>
          <a:xfrm>
            <a:off x="9548895" y="130537"/>
            <a:ext cx="2336532" cy="658178"/>
          </a:xfrm>
          <a:prstGeom prst="rect">
            <a:avLst/>
          </a:prstGeom>
        </p:spPr>
      </p:pic>
      <p:sp>
        <p:nvSpPr>
          <p:cNvPr id="2" name="文本框 1">
            <a:extLst>
              <a:ext uri="{FF2B5EF4-FFF2-40B4-BE49-F238E27FC236}">
                <a16:creationId xmlns:a16="http://schemas.microsoft.com/office/drawing/2014/main" id="{099028E6-B7C4-478D-4CD4-BE6AFC995851}"/>
              </a:ext>
            </a:extLst>
          </p:cNvPr>
          <p:cNvSpPr txBox="1"/>
          <p:nvPr/>
        </p:nvSpPr>
        <p:spPr>
          <a:xfrm>
            <a:off x="196647" y="42047"/>
            <a:ext cx="3747556" cy="830997"/>
          </a:xfrm>
          <a:prstGeom prst="rect">
            <a:avLst/>
          </a:prstGeom>
          <a:noFill/>
        </p:spPr>
        <p:txBody>
          <a:bodyPr wrap="square" rtlCol="0">
            <a:spAutoFit/>
          </a:bodyPr>
          <a:lstStyle/>
          <a:p>
            <a:r>
              <a:rPr lang="zh-CN" altLang="en-US" sz="2400" b="1" dirty="0">
                <a:solidFill>
                  <a:schemeClr val="bg1"/>
                </a:solidFill>
              </a:rPr>
              <a:t>第二部分 </a:t>
            </a:r>
            <a:endParaRPr lang="en-US" altLang="zh-CN" sz="2400" b="1" dirty="0">
              <a:solidFill>
                <a:schemeClr val="bg1"/>
              </a:solidFill>
            </a:endParaRPr>
          </a:p>
          <a:p>
            <a:r>
              <a:rPr lang="zh-CN" altLang="en-US" sz="2400" b="1" dirty="0">
                <a:solidFill>
                  <a:schemeClr val="bg1"/>
                </a:solidFill>
              </a:rPr>
              <a:t>永久冻土退化的反馈机制</a:t>
            </a:r>
          </a:p>
        </p:txBody>
      </p:sp>
      <p:sp>
        <p:nvSpPr>
          <p:cNvPr id="3" name="文本框 2">
            <a:extLst>
              <a:ext uri="{FF2B5EF4-FFF2-40B4-BE49-F238E27FC236}">
                <a16:creationId xmlns:a16="http://schemas.microsoft.com/office/drawing/2014/main" id="{F0AA9001-164C-D433-24A5-0936C6085BDD}"/>
              </a:ext>
            </a:extLst>
          </p:cNvPr>
          <p:cNvSpPr txBox="1"/>
          <p:nvPr/>
        </p:nvSpPr>
        <p:spPr>
          <a:xfrm>
            <a:off x="196647" y="1114425"/>
            <a:ext cx="5671890" cy="646331"/>
          </a:xfrm>
          <a:prstGeom prst="rect">
            <a:avLst/>
          </a:prstGeom>
          <a:noFill/>
        </p:spPr>
        <p:txBody>
          <a:bodyPr wrap="square" rtlCol="0">
            <a:spAutoFit/>
          </a:bodyPr>
          <a:lstStyle/>
          <a:p>
            <a:r>
              <a:rPr lang="zh-CN" altLang="en-US" sz="3600" dirty="0"/>
              <a:t>冻土融化影响碳循环的途径</a:t>
            </a:r>
            <a:endParaRPr kumimoji="1" lang="zh-CN" altLang="en-US" sz="3600" dirty="0"/>
          </a:p>
        </p:txBody>
      </p:sp>
      <p:pic>
        <p:nvPicPr>
          <p:cNvPr id="6" name="图片 5">
            <a:extLst>
              <a:ext uri="{FF2B5EF4-FFF2-40B4-BE49-F238E27FC236}">
                <a16:creationId xmlns:a16="http://schemas.microsoft.com/office/drawing/2014/main" id="{8BF45CC6-FB32-B6D4-6B84-59AA492FD8A6}"/>
              </a:ext>
            </a:extLst>
          </p:cNvPr>
          <p:cNvPicPr>
            <a:picLocks noChangeAspect="1"/>
          </p:cNvPicPr>
          <p:nvPr/>
        </p:nvPicPr>
        <p:blipFill>
          <a:blip r:embed="rId3"/>
          <a:stretch>
            <a:fillRect/>
          </a:stretch>
        </p:blipFill>
        <p:spPr>
          <a:xfrm>
            <a:off x="3349280" y="3674321"/>
            <a:ext cx="5724525" cy="600075"/>
          </a:xfrm>
          <a:prstGeom prst="rect">
            <a:avLst/>
          </a:prstGeom>
          <a:noFill/>
          <a:ln w="9525">
            <a:noFill/>
          </a:ln>
        </p:spPr>
      </p:pic>
      <p:pic>
        <p:nvPicPr>
          <p:cNvPr id="7" name="图片 6">
            <a:extLst>
              <a:ext uri="{FF2B5EF4-FFF2-40B4-BE49-F238E27FC236}">
                <a16:creationId xmlns:a16="http://schemas.microsoft.com/office/drawing/2014/main" id="{6800173C-175F-746B-D4FB-32E8435D6E06}"/>
              </a:ext>
            </a:extLst>
          </p:cNvPr>
          <p:cNvPicPr>
            <a:picLocks noChangeAspect="1"/>
          </p:cNvPicPr>
          <p:nvPr/>
        </p:nvPicPr>
        <p:blipFill>
          <a:blip r:embed="rId4"/>
          <a:stretch>
            <a:fillRect/>
          </a:stretch>
        </p:blipFill>
        <p:spPr>
          <a:xfrm>
            <a:off x="4136679" y="5469731"/>
            <a:ext cx="4149725" cy="547688"/>
          </a:xfrm>
          <a:prstGeom prst="rect">
            <a:avLst/>
          </a:prstGeom>
          <a:noFill/>
          <a:ln w="9525">
            <a:noFill/>
          </a:ln>
        </p:spPr>
      </p:pic>
      <p:sp>
        <p:nvSpPr>
          <p:cNvPr id="10" name="文本框 9">
            <a:extLst>
              <a:ext uri="{FF2B5EF4-FFF2-40B4-BE49-F238E27FC236}">
                <a16:creationId xmlns:a16="http://schemas.microsoft.com/office/drawing/2014/main" id="{D8B4DBCF-42C7-A4DC-5250-FD9B3E9064E7}"/>
              </a:ext>
            </a:extLst>
          </p:cNvPr>
          <p:cNvSpPr txBox="1"/>
          <p:nvPr/>
        </p:nvSpPr>
        <p:spPr>
          <a:xfrm>
            <a:off x="196647" y="1814148"/>
            <a:ext cx="8974246" cy="707886"/>
          </a:xfrm>
          <a:prstGeom prst="rect">
            <a:avLst/>
          </a:prstGeom>
          <a:noFill/>
        </p:spPr>
        <p:txBody>
          <a:bodyPr wrap="square">
            <a:spAutoFit/>
          </a:bodyPr>
          <a:lstStyle/>
          <a:p>
            <a:r>
              <a:rPr lang="zh-CN" altLang="en-US" sz="2000" dirty="0"/>
              <a:t>随着气温升高，多年冻土逐渐退化，冻土中储存的大量有机碳主要通过以下两种途径向大气释放碳，影响碳循环过程：</a:t>
            </a:r>
          </a:p>
        </p:txBody>
      </p:sp>
      <p:sp>
        <p:nvSpPr>
          <p:cNvPr id="12" name="文本框 11">
            <a:extLst>
              <a:ext uri="{FF2B5EF4-FFF2-40B4-BE49-F238E27FC236}">
                <a16:creationId xmlns:a16="http://schemas.microsoft.com/office/drawing/2014/main" id="{97AFD460-2578-F193-9326-43AD72E94273}"/>
              </a:ext>
            </a:extLst>
          </p:cNvPr>
          <p:cNvSpPr txBox="1"/>
          <p:nvPr/>
        </p:nvSpPr>
        <p:spPr>
          <a:xfrm>
            <a:off x="1965381" y="2719607"/>
            <a:ext cx="8492319" cy="923330"/>
          </a:xfrm>
          <a:prstGeom prst="rect">
            <a:avLst/>
          </a:prstGeom>
          <a:noFill/>
        </p:spPr>
        <p:txBody>
          <a:bodyPr wrap="square">
            <a:spAutoFit/>
          </a:bodyPr>
          <a:lstStyle/>
          <a:p>
            <a:r>
              <a:rPr lang="zh-CN" altLang="en-US" dirty="0">
                <a:latin typeface="+mn-ea"/>
              </a:rPr>
              <a:t>有氧分解：随着温度升高，冻土解冻，使得之前被冻结的有机碳暴露到更温暖的环境中，同时增加了土壤水分，为氧化还原反应提供了条件。微生物逐渐恢复活性，在有氧环境下，它们开始分解这些有机物，释放出二氧化碳。</a:t>
            </a:r>
          </a:p>
        </p:txBody>
      </p:sp>
      <p:sp>
        <p:nvSpPr>
          <p:cNvPr id="14" name="文本框 13">
            <a:extLst>
              <a:ext uri="{FF2B5EF4-FFF2-40B4-BE49-F238E27FC236}">
                <a16:creationId xmlns:a16="http://schemas.microsoft.com/office/drawing/2014/main" id="{0E64A1A4-01EB-393A-309E-49AAA3859F57}"/>
              </a:ext>
            </a:extLst>
          </p:cNvPr>
          <p:cNvSpPr txBox="1"/>
          <p:nvPr/>
        </p:nvSpPr>
        <p:spPr>
          <a:xfrm>
            <a:off x="2070425" y="4546401"/>
            <a:ext cx="8492318" cy="923330"/>
          </a:xfrm>
          <a:prstGeom prst="rect">
            <a:avLst/>
          </a:prstGeom>
          <a:noFill/>
        </p:spPr>
        <p:txBody>
          <a:bodyPr wrap="square">
            <a:spAutoFit/>
          </a:bodyPr>
          <a:lstStyle/>
          <a:p>
            <a:r>
              <a:rPr lang="zh-CN" altLang="en-US" dirty="0"/>
              <a:t>厌氧分解：随着冻土解冻，土壤中水分增加，出现缺氧或厌氧条件，这为厌氧细菌（如甲烷生成菌）提供了有利的生长环境。在此条件下，微生物将有机碳转化为甲烷气体，并释放到大气中。</a:t>
            </a:r>
          </a:p>
        </p:txBody>
      </p:sp>
    </p:spTree>
    <p:extLst>
      <p:ext uri="{BB962C8B-B14F-4D97-AF65-F5344CB8AC3E}">
        <p14:creationId xmlns:p14="http://schemas.microsoft.com/office/powerpoint/2010/main" val="3046602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11D91-CC5C-D0DE-9111-97BB56412DF2}"/>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2D6C2638-D52C-B2D2-0F51-E733443D9E90}"/>
              </a:ext>
            </a:extLst>
          </p:cNvPr>
          <p:cNvSpPr/>
          <p:nvPr/>
        </p:nvSpPr>
        <p:spPr>
          <a:xfrm>
            <a:off x="0" y="0"/>
            <a:ext cx="12192000" cy="919253"/>
          </a:xfrm>
          <a:prstGeom prst="rect">
            <a:avLst/>
          </a:prstGeom>
          <a:solidFill>
            <a:srgbClr val="9A00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2">
            <a:extLst>
              <a:ext uri="{FF2B5EF4-FFF2-40B4-BE49-F238E27FC236}">
                <a16:creationId xmlns:a16="http://schemas.microsoft.com/office/drawing/2014/main" id="{33B31E28-95B3-CA9A-F6C8-74A3E12265B8}"/>
              </a:ext>
            </a:extLst>
          </p:cNvPr>
          <p:cNvPicPr>
            <a:picLocks noChangeAspect="1"/>
          </p:cNvPicPr>
          <p:nvPr/>
        </p:nvPicPr>
        <p:blipFill>
          <a:blip r:embed="rId2">
            <a:lum/>
            <a:extLst>
              <a:ext uri="">
                <a14:imgProps xmlns="" xmlns:a14="http://schemas.microsoft.com/office/drawing/2010/main">
                  <a14:imgLayer>
                    <a14:imgEffect>
                      <a14:brightnessContrast bright="0" contrast="0"/>
                      <a14:colorTemperature colorTemp="6500"/>
                      <a14:saturation sat="100000"/>
                      <a14:sharpenSoften amount="0"/>
                    </a14:imgEffect>
                  </a14:imgLayer>
                </a14:imgProps>
              </a:ext>
            </a:extLst>
          </a:blip>
          <a:stretch/>
        </p:blipFill>
        <p:spPr>
          <a:xfrm>
            <a:off x="9548895" y="130537"/>
            <a:ext cx="2336532" cy="658178"/>
          </a:xfrm>
          <a:prstGeom prst="rect">
            <a:avLst/>
          </a:prstGeom>
        </p:spPr>
      </p:pic>
      <p:sp>
        <p:nvSpPr>
          <p:cNvPr id="2" name="文本框 1">
            <a:extLst>
              <a:ext uri="{FF2B5EF4-FFF2-40B4-BE49-F238E27FC236}">
                <a16:creationId xmlns:a16="http://schemas.microsoft.com/office/drawing/2014/main" id="{A8C82FDC-95BA-F553-4797-9CC50181EEA2}"/>
              </a:ext>
            </a:extLst>
          </p:cNvPr>
          <p:cNvSpPr txBox="1"/>
          <p:nvPr/>
        </p:nvSpPr>
        <p:spPr>
          <a:xfrm>
            <a:off x="196647" y="42047"/>
            <a:ext cx="3747556" cy="830997"/>
          </a:xfrm>
          <a:prstGeom prst="rect">
            <a:avLst/>
          </a:prstGeom>
          <a:noFill/>
        </p:spPr>
        <p:txBody>
          <a:bodyPr wrap="square" rtlCol="0">
            <a:spAutoFit/>
          </a:bodyPr>
          <a:lstStyle/>
          <a:p>
            <a:r>
              <a:rPr lang="zh-CN" altLang="en-US" sz="2400" b="1" dirty="0">
                <a:solidFill>
                  <a:schemeClr val="bg1"/>
                </a:solidFill>
              </a:rPr>
              <a:t>第二部分 </a:t>
            </a:r>
            <a:endParaRPr lang="en-US" altLang="zh-CN" sz="2400" b="1" dirty="0">
              <a:solidFill>
                <a:schemeClr val="bg1"/>
              </a:solidFill>
            </a:endParaRPr>
          </a:p>
          <a:p>
            <a:r>
              <a:rPr lang="zh-CN" altLang="en-US" sz="2400" b="1" dirty="0">
                <a:solidFill>
                  <a:schemeClr val="bg1"/>
                </a:solidFill>
              </a:rPr>
              <a:t>永久冻土退化的反馈机制</a:t>
            </a:r>
          </a:p>
        </p:txBody>
      </p:sp>
      <p:pic>
        <p:nvPicPr>
          <p:cNvPr id="6" name="图片 5">
            <a:extLst>
              <a:ext uri="{FF2B5EF4-FFF2-40B4-BE49-F238E27FC236}">
                <a16:creationId xmlns:a16="http://schemas.microsoft.com/office/drawing/2014/main" id="{B5C59A2F-106C-90D6-B672-C3F9E6E245EE}"/>
              </a:ext>
            </a:extLst>
          </p:cNvPr>
          <p:cNvPicPr>
            <a:picLocks noChangeAspect="1"/>
          </p:cNvPicPr>
          <p:nvPr/>
        </p:nvPicPr>
        <p:blipFill>
          <a:blip r:embed="rId3"/>
          <a:stretch>
            <a:fillRect/>
          </a:stretch>
        </p:blipFill>
        <p:spPr>
          <a:xfrm>
            <a:off x="3765409" y="4111972"/>
            <a:ext cx="5038725" cy="581025"/>
          </a:xfrm>
          <a:prstGeom prst="rect">
            <a:avLst/>
          </a:prstGeom>
          <a:noFill/>
          <a:ln w="9525">
            <a:noFill/>
          </a:ln>
        </p:spPr>
      </p:pic>
      <p:sp>
        <p:nvSpPr>
          <p:cNvPr id="7" name="文本框 6">
            <a:extLst>
              <a:ext uri="{FF2B5EF4-FFF2-40B4-BE49-F238E27FC236}">
                <a16:creationId xmlns:a16="http://schemas.microsoft.com/office/drawing/2014/main" id="{D731556F-C516-2ECF-EEA6-3EF44B9E4139}"/>
              </a:ext>
            </a:extLst>
          </p:cNvPr>
          <p:cNvSpPr txBox="1"/>
          <p:nvPr/>
        </p:nvSpPr>
        <p:spPr>
          <a:xfrm>
            <a:off x="196647" y="1114425"/>
            <a:ext cx="5671890" cy="646331"/>
          </a:xfrm>
          <a:prstGeom prst="rect">
            <a:avLst/>
          </a:prstGeom>
          <a:noFill/>
        </p:spPr>
        <p:txBody>
          <a:bodyPr wrap="square" rtlCol="0">
            <a:spAutoFit/>
          </a:bodyPr>
          <a:lstStyle/>
          <a:p>
            <a:r>
              <a:rPr lang="zh-CN" altLang="en-US" sz="3600" dirty="0"/>
              <a:t>冻土融化对氮循环的影响</a:t>
            </a:r>
            <a:endParaRPr kumimoji="1" lang="zh-CN" altLang="en-US" sz="3600" dirty="0"/>
          </a:p>
        </p:txBody>
      </p:sp>
      <p:sp>
        <p:nvSpPr>
          <p:cNvPr id="9" name="文本框 8">
            <a:extLst>
              <a:ext uri="{FF2B5EF4-FFF2-40B4-BE49-F238E27FC236}">
                <a16:creationId xmlns:a16="http://schemas.microsoft.com/office/drawing/2014/main" id="{4676AA47-E0DF-E173-821B-E1212BE78F45}"/>
              </a:ext>
            </a:extLst>
          </p:cNvPr>
          <p:cNvSpPr txBox="1"/>
          <p:nvPr/>
        </p:nvSpPr>
        <p:spPr>
          <a:xfrm>
            <a:off x="1793434" y="2151534"/>
            <a:ext cx="8401443" cy="1569660"/>
          </a:xfrm>
          <a:prstGeom prst="rect">
            <a:avLst/>
          </a:prstGeom>
          <a:noFill/>
        </p:spPr>
        <p:txBody>
          <a:bodyPr wrap="square">
            <a:spAutoFit/>
          </a:bodyPr>
          <a:lstStyle/>
          <a:p>
            <a:r>
              <a:rPr lang="zh-CN" altLang="en-US" sz="2400" dirty="0"/>
              <a:t>       冻土中的氮主要以有机氮和无机氮的形式存在。在解冻的过程中，微生物活动得到恢复，尤其是反硝化细菌。解冻易形成厌氧环境，促使反硝化细菌将土壤中的硝酸盐还原为氧化亚氮，释放到大气中</a:t>
            </a:r>
          </a:p>
        </p:txBody>
      </p:sp>
    </p:spTree>
    <p:extLst>
      <p:ext uri="{BB962C8B-B14F-4D97-AF65-F5344CB8AC3E}">
        <p14:creationId xmlns:p14="http://schemas.microsoft.com/office/powerpoint/2010/main" val="1077137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4222-A1E8-8F9D-0218-BB01C42142F3}"/>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6C5E16EF-D829-5F05-AD45-8F36497F3FFE}"/>
              </a:ext>
            </a:extLst>
          </p:cNvPr>
          <p:cNvSpPr/>
          <p:nvPr/>
        </p:nvSpPr>
        <p:spPr>
          <a:xfrm>
            <a:off x="0" y="0"/>
            <a:ext cx="12192000" cy="919253"/>
          </a:xfrm>
          <a:prstGeom prst="rect">
            <a:avLst/>
          </a:prstGeom>
          <a:solidFill>
            <a:srgbClr val="9A00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2">
            <a:extLst>
              <a:ext uri="{FF2B5EF4-FFF2-40B4-BE49-F238E27FC236}">
                <a16:creationId xmlns:a16="http://schemas.microsoft.com/office/drawing/2014/main" id="{56750583-9DF8-0FAE-B992-21082BD57C7B}"/>
              </a:ext>
            </a:extLst>
          </p:cNvPr>
          <p:cNvPicPr>
            <a:picLocks noChangeAspect="1"/>
          </p:cNvPicPr>
          <p:nvPr/>
        </p:nvPicPr>
        <p:blipFill>
          <a:blip r:embed="rId2">
            <a:lum/>
            <a:extLst>
              <a:ext uri="">
                <a14:imgProps xmlns:a14="http://schemas.microsoft.com/office/drawing/2010/main" xmlns="">
                  <a14:imgLayer>
                    <a14:imgEffect>
                      <a14:brightnessContrast bright="0" contrast="0"/>
                      <a14:colorTemperature colorTemp="6500"/>
                      <a14:saturation sat="100000"/>
                      <a14:sharpenSoften amount="0"/>
                    </a14:imgEffect>
                  </a14:imgLayer>
                </a14:imgProps>
              </a:ext>
            </a:extLst>
          </a:blip>
          <a:stretch/>
        </p:blipFill>
        <p:spPr>
          <a:xfrm>
            <a:off x="9548895" y="130537"/>
            <a:ext cx="2336532" cy="658178"/>
          </a:xfrm>
          <a:prstGeom prst="rect">
            <a:avLst/>
          </a:prstGeom>
        </p:spPr>
      </p:pic>
      <p:sp>
        <p:nvSpPr>
          <p:cNvPr id="2" name="文本框 1">
            <a:extLst>
              <a:ext uri="{FF2B5EF4-FFF2-40B4-BE49-F238E27FC236}">
                <a16:creationId xmlns:a16="http://schemas.microsoft.com/office/drawing/2014/main" id="{6DA367C0-3BE9-E78F-DF9D-3AABFD0D8C99}"/>
              </a:ext>
            </a:extLst>
          </p:cNvPr>
          <p:cNvSpPr txBox="1"/>
          <p:nvPr/>
        </p:nvSpPr>
        <p:spPr>
          <a:xfrm>
            <a:off x="196647" y="42047"/>
            <a:ext cx="3747556" cy="830997"/>
          </a:xfrm>
          <a:prstGeom prst="rect">
            <a:avLst/>
          </a:prstGeom>
          <a:noFill/>
        </p:spPr>
        <p:txBody>
          <a:bodyPr wrap="square" rtlCol="0">
            <a:spAutoFit/>
          </a:bodyPr>
          <a:lstStyle/>
          <a:p>
            <a:r>
              <a:rPr lang="zh-CN" altLang="en-US" sz="2400" b="1" dirty="0">
                <a:solidFill>
                  <a:schemeClr val="bg1"/>
                </a:solidFill>
              </a:rPr>
              <a:t>第二部分 </a:t>
            </a:r>
            <a:endParaRPr lang="en-US" altLang="zh-CN" sz="2400" b="1" dirty="0">
              <a:solidFill>
                <a:schemeClr val="bg1"/>
              </a:solidFill>
            </a:endParaRPr>
          </a:p>
          <a:p>
            <a:r>
              <a:rPr lang="zh-CN" altLang="en-US" sz="2400" b="1" dirty="0">
                <a:solidFill>
                  <a:schemeClr val="bg1"/>
                </a:solidFill>
              </a:rPr>
              <a:t>永久冻土退化的反馈机制</a:t>
            </a:r>
          </a:p>
        </p:txBody>
      </p:sp>
      <p:sp>
        <p:nvSpPr>
          <p:cNvPr id="3" name="文本框 2">
            <a:extLst>
              <a:ext uri="{FF2B5EF4-FFF2-40B4-BE49-F238E27FC236}">
                <a16:creationId xmlns:a16="http://schemas.microsoft.com/office/drawing/2014/main" id="{D676ED27-33CF-1682-2C1B-5208485E5C33}"/>
              </a:ext>
            </a:extLst>
          </p:cNvPr>
          <p:cNvSpPr txBox="1"/>
          <p:nvPr/>
        </p:nvSpPr>
        <p:spPr>
          <a:xfrm>
            <a:off x="196646" y="1114425"/>
            <a:ext cx="7814589" cy="646331"/>
          </a:xfrm>
          <a:prstGeom prst="rect">
            <a:avLst/>
          </a:prstGeom>
          <a:noFill/>
        </p:spPr>
        <p:txBody>
          <a:bodyPr wrap="square" rtlCol="0">
            <a:spAutoFit/>
          </a:bodyPr>
          <a:lstStyle/>
          <a:p>
            <a:r>
              <a:rPr lang="zh-CN" altLang="en-US" sz="3600" dirty="0"/>
              <a:t>生态系统对冻土融化的三种反馈模式</a:t>
            </a:r>
            <a:endParaRPr kumimoji="1" lang="zh-CN" altLang="en-US" sz="3600" dirty="0"/>
          </a:p>
        </p:txBody>
      </p:sp>
      <p:pic>
        <p:nvPicPr>
          <p:cNvPr id="6" name="C9F754DE-2CAD-44b6-B708-469DEB6407EB-1" descr="wpp">
            <a:extLst>
              <a:ext uri="{FF2B5EF4-FFF2-40B4-BE49-F238E27FC236}">
                <a16:creationId xmlns:a16="http://schemas.microsoft.com/office/drawing/2014/main" id="{234A2A1B-08B2-3D46-1DB4-B720EF8C5A79}"/>
              </a:ext>
            </a:extLst>
          </p:cNvPr>
          <p:cNvPicPr>
            <a:picLocks noChangeAspect="1"/>
          </p:cNvPicPr>
          <p:nvPr/>
        </p:nvPicPr>
        <p:blipFill>
          <a:blip r:embed="rId3"/>
          <a:srcRect l="4371" t="6602" r="5300" b="6941"/>
          <a:stretch/>
        </p:blipFill>
        <p:spPr>
          <a:xfrm>
            <a:off x="685908" y="1867610"/>
            <a:ext cx="5410092" cy="3875965"/>
          </a:xfrm>
          <a:prstGeom prst="rect">
            <a:avLst/>
          </a:prstGeom>
        </p:spPr>
      </p:pic>
      <p:sp>
        <p:nvSpPr>
          <p:cNvPr id="8" name="文本框 7">
            <a:extLst>
              <a:ext uri="{FF2B5EF4-FFF2-40B4-BE49-F238E27FC236}">
                <a16:creationId xmlns:a16="http://schemas.microsoft.com/office/drawing/2014/main" id="{05003C44-A56A-E5D8-DCE1-8628655DAA6D}"/>
              </a:ext>
            </a:extLst>
          </p:cNvPr>
          <p:cNvSpPr txBox="1"/>
          <p:nvPr/>
        </p:nvSpPr>
        <p:spPr>
          <a:xfrm>
            <a:off x="337268" y="5850429"/>
            <a:ext cx="6107372" cy="923330"/>
          </a:xfrm>
          <a:prstGeom prst="rect">
            <a:avLst/>
          </a:prstGeom>
          <a:noFill/>
        </p:spPr>
        <p:txBody>
          <a:bodyPr wrap="square">
            <a:spAutoFit/>
          </a:bodyPr>
          <a:lstStyle/>
          <a:p>
            <a:r>
              <a:rPr lang="zh-CN" altLang="en-US" dirty="0"/>
              <a:t>总体趋势上，冻土融化的碳排放量显著高于植被新生的碳汇量，即使在</a:t>
            </a:r>
            <a:r>
              <a:rPr lang="en-US" altLang="zh-CN" dirty="0"/>
              <a:t>RCP2.6</a:t>
            </a:r>
            <a:r>
              <a:rPr lang="zh-CN" altLang="en-US" dirty="0"/>
              <a:t>（低排放情景）下，这种不平衡仍然存在。因此，对冻土融化的反馈以</a:t>
            </a:r>
            <a:r>
              <a:rPr lang="zh-CN" altLang="en-US" dirty="0">
                <a:solidFill>
                  <a:srgbClr val="FF0000"/>
                </a:solidFill>
              </a:rPr>
              <a:t>正反馈</a:t>
            </a:r>
            <a:r>
              <a:rPr lang="zh-CN" altLang="en-US" dirty="0"/>
              <a:t>为主</a:t>
            </a:r>
          </a:p>
        </p:txBody>
      </p:sp>
      <p:sp>
        <p:nvSpPr>
          <p:cNvPr id="10" name="文本框 9">
            <a:extLst>
              <a:ext uri="{FF2B5EF4-FFF2-40B4-BE49-F238E27FC236}">
                <a16:creationId xmlns:a16="http://schemas.microsoft.com/office/drawing/2014/main" id="{5340E952-E54B-8F08-5320-4D428085B0E4}"/>
              </a:ext>
            </a:extLst>
          </p:cNvPr>
          <p:cNvSpPr txBox="1"/>
          <p:nvPr/>
        </p:nvSpPr>
        <p:spPr>
          <a:xfrm>
            <a:off x="6353534" y="1867610"/>
            <a:ext cx="5531893" cy="4093428"/>
          </a:xfrm>
          <a:prstGeom prst="rect">
            <a:avLst/>
          </a:prstGeom>
          <a:noFill/>
        </p:spPr>
        <p:txBody>
          <a:bodyPr wrap="square">
            <a:spAutoFit/>
          </a:bodyPr>
          <a:lstStyle/>
          <a:p>
            <a:r>
              <a:rPr lang="en-US" altLang="zh-CN" sz="2000" dirty="0"/>
              <a:t> </a:t>
            </a:r>
            <a:r>
              <a:rPr lang="zh-CN" altLang="en-US" sz="2000" dirty="0"/>
              <a:t>      根据</a:t>
            </a:r>
            <a:r>
              <a:rPr lang="en-US" altLang="zh-CN" sz="2000" dirty="0"/>
              <a:t>AR5</a:t>
            </a:r>
            <a:r>
              <a:rPr lang="zh-CN" altLang="en-US" sz="2000" dirty="0"/>
              <a:t>和</a:t>
            </a:r>
            <a:r>
              <a:rPr lang="en-US" altLang="zh-CN" sz="2000" dirty="0"/>
              <a:t>AR6</a:t>
            </a:r>
            <a:r>
              <a:rPr lang="zh-CN" altLang="en-US" sz="2000" dirty="0"/>
              <a:t>的数据，冻土解冻预计在</a:t>
            </a:r>
            <a:r>
              <a:rPr lang="en-US" altLang="zh-CN" sz="2000" dirty="0"/>
              <a:t>21</a:t>
            </a:r>
            <a:r>
              <a:rPr lang="zh-CN" altLang="en-US" sz="2000" dirty="0"/>
              <a:t>世纪内释放</a:t>
            </a:r>
            <a:r>
              <a:rPr lang="en-US" altLang="zh-CN" sz="2000" dirty="0"/>
              <a:t> 150~200 </a:t>
            </a:r>
            <a:r>
              <a:rPr lang="en-US" altLang="zh-CN" sz="2000" dirty="0" err="1"/>
              <a:t>PgC</a:t>
            </a:r>
            <a:r>
              <a:rPr lang="en-US" altLang="zh-CN" sz="2000" dirty="0"/>
              <a:t>,</a:t>
            </a:r>
            <a:r>
              <a:rPr lang="zh-CN" altLang="en-US" sz="2000" dirty="0">
                <a:sym typeface="+mn-ea"/>
              </a:rPr>
              <a:t>估计全球气温每上升</a:t>
            </a:r>
            <a:r>
              <a:rPr lang="en-US" altLang="zh-CN" sz="2000" dirty="0">
                <a:sym typeface="+mn-ea"/>
              </a:rPr>
              <a:t>1°C</a:t>
            </a:r>
            <a:r>
              <a:rPr lang="zh-CN" altLang="en-US" sz="2000" dirty="0">
                <a:sym typeface="+mn-ea"/>
              </a:rPr>
              <a:t>，多年冻土区</a:t>
            </a:r>
            <a:r>
              <a:rPr lang="en-US" altLang="zh-CN" sz="2000" dirty="0">
                <a:sym typeface="+mn-ea"/>
              </a:rPr>
              <a:t>CO2</a:t>
            </a:r>
            <a:r>
              <a:rPr lang="zh-CN" altLang="en-US" sz="2000" dirty="0">
                <a:sym typeface="+mn-ea"/>
              </a:rPr>
              <a:t>平均排放量为</a:t>
            </a:r>
            <a:r>
              <a:rPr lang="en-US" altLang="zh-CN" sz="2000" dirty="0">
                <a:sym typeface="+mn-ea"/>
              </a:rPr>
              <a:t>18</a:t>
            </a:r>
            <a:r>
              <a:rPr lang="zh-CN" altLang="en-US" sz="2000" dirty="0">
                <a:sym typeface="+mn-ea"/>
              </a:rPr>
              <a:t>（</a:t>
            </a:r>
            <a:r>
              <a:rPr lang="en-US" altLang="zh-CN" sz="2000" dirty="0">
                <a:sym typeface="+mn-ea"/>
              </a:rPr>
              <a:t>3.1~4.1</a:t>
            </a:r>
            <a:r>
              <a:rPr lang="zh-CN" altLang="en-US" sz="2000" dirty="0">
                <a:sym typeface="+mn-ea"/>
              </a:rPr>
              <a:t>）</a:t>
            </a:r>
            <a:r>
              <a:rPr lang="en-US" altLang="zh-CN" sz="2000" dirty="0">
                <a:sym typeface="+mn-ea"/>
              </a:rPr>
              <a:t>PgC,CH4</a:t>
            </a:r>
            <a:r>
              <a:rPr lang="zh-CN" altLang="en-US" sz="2000" dirty="0">
                <a:sym typeface="+mn-ea"/>
              </a:rPr>
              <a:t>的平均排放量所产生的温室气体效应相当于</a:t>
            </a:r>
            <a:r>
              <a:rPr lang="en-US" altLang="zh-CN" sz="2000" dirty="0">
                <a:sym typeface="+mn-ea"/>
              </a:rPr>
              <a:t>2.8</a:t>
            </a:r>
            <a:r>
              <a:rPr lang="zh-CN" altLang="en-US" sz="2000" dirty="0">
                <a:sym typeface="+mn-ea"/>
              </a:rPr>
              <a:t>（</a:t>
            </a:r>
            <a:r>
              <a:rPr lang="en-US" altLang="zh-CN" sz="2000" dirty="0">
                <a:sym typeface="+mn-ea"/>
              </a:rPr>
              <a:t>0.7~7.3</a:t>
            </a:r>
            <a:r>
              <a:rPr lang="zh-CN" altLang="en-US" sz="2000" dirty="0">
                <a:sym typeface="+mn-ea"/>
              </a:rPr>
              <a:t>）</a:t>
            </a:r>
            <a:r>
              <a:rPr lang="en-US" altLang="zh-CN" sz="2000" dirty="0" err="1">
                <a:sym typeface="+mn-ea"/>
              </a:rPr>
              <a:t>PgC</a:t>
            </a:r>
            <a:r>
              <a:rPr lang="zh-CN" altLang="en-US" sz="2000" dirty="0">
                <a:sym typeface="+mn-ea"/>
              </a:rPr>
              <a:t>。</a:t>
            </a:r>
          </a:p>
          <a:p>
            <a:r>
              <a:rPr lang="en-US" altLang="zh-CN" sz="2000" dirty="0">
                <a:sym typeface="+mn-ea"/>
              </a:rPr>
              <a:t>        21</a:t>
            </a:r>
            <a:r>
              <a:rPr lang="zh-CN" altLang="en-US" sz="2000" dirty="0">
                <a:sym typeface="+mn-ea"/>
              </a:rPr>
              <a:t>世纪内，植被增长可能吸收约</a:t>
            </a:r>
            <a:r>
              <a:rPr lang="en-US" altLang="zh-CN" sz="2000" dirty="0">
                <a:sym typeface="+mn-ea"/>
              </a:rPr>
              <a:t> 20~50 </a:t>
            </a:r>
            <a:r>
              <a:rPr lang="en-US" altLang="zh-CN" sz="2000" dirty="0" err="1">
                <a:sym typeface="+mn-ea"/>
              </a:rPr>
              <a:t>PgC</a:t>
            </a:r>
            <a:r>
              <a:rPr lang="zh-CN" altLang="en-US" sz="2000" dirty="0">
                <a:sym typeface="+mn-ea"/>
              </a:rPr>
              <a:t>，难以完全抵消冻土融化导致的碳排放。并且从长期（</a:t>
            </a:r>
            <a:r>
              <a:rPr lang="en-US" altLang="zh-CN" sz="2000" dirty="0">
                <a:sym typeface="+mn-ea"/>
              </a:rPr>
              <a:t>2100</a:t>
            </a:r>
            <a:r>
              <a:rPr lang="zh-CN" altLang="en-US" sz="2000" dirty="0">
                <a:sym typeface="+mn-ea"/>
              </a:rPr>
              <a:t>年以后）来看，土壤养分逐渐耗竭，植被增长的碳汇效应可能减弱。</a:t>
            </a:r>
          </a:p>
          <a:p>
            <a:r>
              <a:rPr lang="en-US" altLang="zh-CN" sz="2000" dirty="0">
                <a:sym typeface="+mn-ea"/>
              </a:rPr>
              <a:t>       </a:t>
            </a:r>
            <a:r>
              <a:rPr lang="zh-CN" altLang="en-US" sz="2000" dirty="0">
                <a:sym typeface="+mn-ea"/>
              </a:rPr>
              <a:t>从时间差异上看碳排放是快速而直接的过程，解冻后多年冻土中的有机物分解立即释放</a:t>
            </a:r>
            <a:r>
              <a:rPr lang="en-US" altLang="zh-CN" sz="2000" dirty="0">
                <a:sym typeface="+mn-ea"/>
              </a:rPr>
              <a:t>CO</a:t>
            </a:r>
            <a:r>
              <a:rPr lang="en-US" altLang="en-US" sz="2000" dirty="0">
                <a:sym typeface="+mn-ea"/>
              </a:rPr>
              <a:t>₂</a:t>
            </a:r>
            <a:r>
              <a:rPr lang="zh-CN" altLang="en-US" sz="2000" dirty="0">
                <a:sym typeface="+mn-ea"/>
              </a:rPr>
              <a:t>和</a:t>
            </a:r>
            <a:r>
              <a:rPr lang="en-US" altLang="zh-CN" sz="2000" dirty="0">
                <a:sym typeface="+mn-ea"/>
              </a:rPr>
              <a:t>CH</a:t>
            </a:r>
            <a:r>
              <a:rPr lang="en-US" altLang="en-US" sz="2000" dirty="0">
                <a:sym typeface="+mn-ea"/>
              </a:rPr>
              <a:t>₄</a:t>
            </a:r>
            <a:r>
              <a:rPr lang="zh-CN" altLang="en-US" sz="2000" dirty="0">
                <a:sym typeface="+mn-ea"/>
              </a:rPr>
              <a:t>。植被新生需要更长的时间才能建立成熟的生态系统并显著吸收碳。</a:t>
            </a:r>
            <a:endParaRPr lang="zh-CN" altLang="en-US" sz="2000" dirty="0"/>
          </a:p>
        </p:txBody>
      </p:sp>
    </p:spTree>
    <p:extLst>
      <p:ext uri="{BB962C8B-B14F-4D97-AF65-F5344CB8AC3E}">
        <p14:creationId xmlns:p14="http://schemas.microsoft.com/office/powerpoint/2010/main" val="450514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4E08A-D01A-E6EE-413A-F354F084F7A3}"/>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B6277ECE-C852-A31C-63A9-A0A7BB8789AE}"/>
              </a:ext>
            </a:extLst>
          </p:cNvPr>
          <p:cNvSpPr/>
          <p:nvPr/>
        </p:nvSpPr>
        <p:spPr>
          <a:xfrm>
            <a:off x="0" y="0"/>
            <a:ext cx="12192000" cy="919253"/>
          </a:xfrm>
          <a:prstGeom prst="rect">
            <a:avLst/>
          </a:prstGeom>
          <a:solidFill>
            <a:srgbClr val="9A00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2">
            <a:extLst>
              <a:ext uri="{FF2B5EF4-FFF2-40B4-BE49-F238E27FC236}">
                <a16:creationId xmlns:a16="http://schemas.microsoft.com/office/drawing/2014/main" id="{A0FFB488-BC69-7FF0-7B93-AAC01B9E8CEF}"/>
              </a:ext>
            </a:extLst>
          </p:cNvPr>
          <p:cNvPicPr>
            <a:picLocks noChangeAspect="1"/>
          </p:cNvPicPr>
          <p:nvPr/>
        </p:nvPicPr>
        <p:blipFill>
          <a:blip r:embed="rId2">
            <a:lum/>
            <a:extLst>
              <a:ext uri="">
                <a14:imgProps xmlns="" xmlns:a14="http://schemas.microsoft.com/office/drawing/2010/main">
                  <a14:imgLayer>
                    <a14:imgEffect>
                      <a14:brightnessContrast bright="0" contrast="0"/>
                      <a14:colorTemperature colorTemp="6500"/>
                      <a14:saturation sat="100000"/>
                      <a14:sharpenSoften amount="0"/>
                    </a14:imgEffect>
                  </a14:imgLayer>
                </a14:imgProps>
              </a:ext>
            </a:extLst>
          </a:blip>
          <a:stretch/>
        </p:blipFill>
        <p:spPr>
          <a:xfrm>
            <a:off x="9548895" y="130537"/>
            <a:ext cx="2336532" cy="658178"/>
          </a:xfrm>
          <a:prstGeom prst="rect">
            <a:avLst/>
          </a:prstGeom>
        </p:spPr>
      </p:pic>
      <p:sp>
        <p:nvSpPr>
          <p:cNvPr id="2" name="文本框 1">
            <a:extLst>
              <a:ext uri="{FF2B5EF4-FFF2-40B4-BE49-F238E27FC236}">
                <a16:creationId xmlns:a16="http://schemas.microsoft.com/office/drawing/2014/main" id="{86F3D1F3-0530-FB0D-08BE-31A25FB17327}"/>
              </a:ext>
            </a:extLst>
          </p:cNvPr>
          <p:cNvSpPr txBox="1"/>
          <p:nvPr/>
        </p:nvSpPr>
        <p:spPr>
          <a:xfrm>
            <a:off x="196647" y="42047"/>
            <a:ext cx="3747556" cy="830997"/>
          </a:xfrm>
          <a:prstGeom prst="rect">
            <a:avLst/>
          </a:prstGeom>
          <a:noFill/>
        </p:spPr>
        <p:txBody>
          <a:bodyPr wrap="square" rtlCol="0">
            <a:spAutoFit/>
          </a:bodyPr>
          <a:lstStyle/>
          <a:p>
            <a:r>
              <a:rPr lang="zh-CN" altLang="en-US" sz="2400" b="1" dirty="0">
                <a:solidFill>
                  <a:schemeClr val="bg1"/>
                </a:solidFill>
              </a:rPr>
              <a:t>第二部分 </a:t>
            </a:r>
            <a:endParaRPr lang="en-US" altLang="zh-CN" sz="2400" b="1" dirty="0">
              <a:solidFill>
                <a:schemeClr val="bg1"/>
              </a:solidFill>
            </a:endParaRPr>
          </a:p>
          <a:p>
            <a:r>
              <a:rPr lang="zh-CN" altLang="en-US" sz="2400" b="1" dirty="0">
                <a:solidFill>
                  <a:schemeClr val="bg1"/>
                </a:solidFill>
              </a:rPr>
              <a:t>永久冻土退化的反馈机制</a:t>
            </a:r>
          </a:p>
        </p:txBody>
      </p:sp>
      <p:sp>
        <p:nvSpPr>
          <p:cNvPr id="3" name="文本框 2">
            <a:extLst>
              <a:ext uri="{FF2B5EF4-FFF2-40B4-BE49-F238E27FC236}">
                <a16:creationId xmlns:a16="http://schemas.microsoft.com/office/drawing/2014/main" id="{8E23F6EA-4BA8-CFB7-6D16-7B00D8F748E1}"/>
              </a:ext>
            </a:extLst>
          </p:cNvPr>
          <p:cNvSpPr txBox="1"/>
          <p:nvPr/>
        </p:nvSpPr>
        <p:spPr>
          <a:xfrm>
            <a:off x="196646" y="1114425"/>
            <a:ext cx="8715341" cy="646331"/>
          </a:xfrm>
          <a:prstGeom prst="rect">
            <a:avLst/>
          </a:prstGeom>
          <a:noFill/>
        </p:spPr>
        <p:txBody>
          <a:bodyPr wrap="square" rtlCol="0">
            <a:spAutoFit/>
          </a:bodyPr>
          <a:lstStyle/>
          <a:p>
            <a:r>
              <a:rPr kumimoji="1" lang="zh-CN" altLang="en-US" sz="3600" dirty="0"/>
              <a:t>冻土融化与碳氮循环相互作用的整体模型</a:t>
            </a:r>
          </a:p>
        </p:txBody>
      </p:sp>
      <p:pic>
        <p:nvPicPr>
          <p:cNvPr id="7" name="图片 6">
            <a:extLst>
              <a:ext uri="{FF2B5EF4-FFF2-40B4-BE49-F238E27FC236}">
                <a16:creationId xmlns:a16="http://schemas.microsoft.com/office/drawing/2014/main" id="{05067FBD-C693-C38A-41C2-B800EA969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253" y="2249343"/>
            <a:ext cx="9201493" cy="4055921"/>
          </a:xfrm>
          <a:prstGeom prst="rect">
            <a:avLst/>
          </a:prstGeom>
        </p:spPr>
      </p:pic>
    </p:spTree>
    <p:extLst>
      <p:ext uri="{BB962C8B-B14F-4D97-AF65-F5344CB8AC3E}">
        <p14:creationId xmlns:p14="http://schemas.microsoft.com/office/powerpoint/2010/main" val="2000794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5525F-50E7-4F06-61A0-A93DACBAAC71}"/>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311A1C3B-941C-DECE-7628-119DD8BFFD04}"/>
              </a:ext>
            </a:extLst>
          </p:cNvPr>
          <p:cNvSpPr/>
          <p:nvPr/>
        </p:nvSpPr>
        <p:spPr>
          <a:xfrm>
            <a:off x="0" y="0"/>
            <a:ext cx="12192000" cy="919253"/>
          </a:xfrm>
          <a:prstGeom prst="rect">
            <a:avLst/>
          </a:prstGeom>
          <a:solidFill>
            <a:srgbClr val="9A00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2">
            <a:extLst>
              <a:ext uri="{FF2B5EF4-FFF2-40B4-BE49-F238E27FC236}">
                <a16:creationId xmlns:a16="http://schemas.microsoft.com/office/drawing/2014/main" id="{9ED7F65A-80A3-5D3A-F839-F77316249B1D}"/>
              </a:ext>
            </a:extLst>
          </p:cNvPr>
          <p:cNvPicPr>
            <a:picLocks noChangeAspect="1"/>
          </p:cNvPicPr>
          <p:nvPr/>
        </p:nvPicPr>
        <p:blipFill>
          <a:blip r:embed="rId2">
            <a:lum/>
            <a:extLst>
              <a:ext uri="">
                <a14:imgProps xmlns:a14="http://schemas.microsoft.com/office/drawing/2010/main" xmlns="">
                  <a14:imgLayer>
                    <a14:imgEffect>
                      <a14:brightnessContrast bright="0" contrast="0"/>
                      <a14:colorTemperature colorTemp="6500"/>
                      <a14:saturation sat="100000"/>
                      <a14:sharpenSoften amount="0"/>
                    </a14:imgEffect>
                  </a14:imgLayer>
                </a14:imgProps>
              </a:ext>
            </a:extLst>
          </a:blip>
          <a:stretch/>
        </p:blipFill>
        <p:spPr>
          <a:xfrm>
            <a:off x="9548895" y="130537"/>
            <a:ext cx="2336532" cy="658178"/>
          </a:xfrm>
          <a:prstGeom prst="rect">
            <a:avLst/>
          </a:prstGeom>
        </p:spPr>
      </p:pic>
      <p:sp>
        <p:nvSpPr>
          <p:cNvPr id="2" name="文本框 1">
            <a:extLst>
              <a:ext uri="{FF2B5EF4-FFF2-40B4-BE49-F238E27FC236}">
                <a16:creationId xmlns:a16="http://schemas.microsoft.com/office/drawing/2014/main" id="{D166E84F-3CB5-4E60-7D05-581856CC097F}"/>
              </a:ext>
            </a:extLst>
          </p:cNvPr>
          <p:cNvSpPr txBox="1"/>
          <p:nvPr/>
        </p:nvSpPr>
        <p:spPr>
          <a:xfrm>
            <a:off x="196647" y="42047"/>
            <a:ext cx="3747556" cy="830997"/>
          </a:xfrm>
          <a:prstGeom prst="rect">
            <a:avLst/>
          </a:prstGeom>
          <a:noFill/>
        </p:spPr>
        <p:txBody>
          <a:bodyPr wrap="square" rtlCol="0">
            <a:spAutoFit/>
          </a:bodyPr>
          <a:lstStyle/>
          <a:p>
            <a:r>
              <a:rPr lang="zh-CN" altLang="en-US" sz="2400" b="1" dirty="0">
                <a:solidFill>
                  <a:schemeClr val="bg1"/>
                </a:solidFill>
              </a:rPr>
              <a:t>第二部分 </a:t>
            </a:r>
            <a:endParaRPr lang="en-US" altLang="zh-CN" sz="2400" b="1" dirty="0">
              <a:solidFill>
                <a:schemeClr val="bg1"/>
              </a:solidFill>
            </a:endParaRPr>
          </a:p>
          <a:p>
            <a:r>
              <a:rPr lang="zh-CN" altLang="en-US" sz="2400" b="1" dirty="0">
                <a:solidFill>
                  <a:schemeClr val="bg1"/>
                </a:solidFill>
              </a:rPr>
              <a:t>永久冻土退化的反馈机制</a:t>
            </a:r>
          </a:p>
        </p:txBody>
      </p:sp>
      <p:sp>
        <p:nvSpPr>
          <p:cNvPr id="3" name="文本框 2">
            <a:extLst>
              <a:ext uri="{FF2B5EF4-FFF2-40B4-BE49-F238E27FC236}">
                <a16:creationId xmlns:a16="http://schemas.microsoft.com/office/drawing/2014/main" id="{ABCA6001-ABB5-CA06-4D45-2C312C8B80B8}"/>
              </a:ext>
            </a:extLst>
          </p:cNvPr>
          <p:cNvSpPr txBox="1"/>
          <p:nvPr/>
        </p:nvSpPr>
        <p:spPr>
          <a:xfrm>
            <a:off x="196646" y="1114425"/>
            <a:ext cx="6108619" cy="646331"/>
          </a:xfrm>
          <a:prstGeom prst="rect">
            <a:avLst/>
          </a:prstGeom>
          <a:noFill/>
        </p:spPr>
        <p:txBody>
          <a:bodyPr wrap="square" rtlCol="0">
            <a:spAutoFit/>
          </a:bodyPr>
          <a:lstStyle/>
          <a:p>
            <a:r>
              <a:rPr kumimoji="1" lang="zh-CN" altLang="en-US" sz="3600" dirty="0"/>
              <a:t>冻土融化与碳循环变化预测</a:t>
            </a:r>
          </a:p>
        </p:txBody>
      </p:sp>
      <p:sp>
        <p:nvSpPr>
          <p:cNvPr id="7" name="文本框 6">
            <a:extLst>
              <a:ext uri="{FF2B5EF4-FFF2-40B4-BE49-F238E27FC236}">
                <a16:creationId xmlns:a16="http://schemas.microsoft.com/office/drawing/2014/main" id="{B2FB7A0B-CBC8-B248-91D0-E79A303AD4C8}"/>
              </a:ext>
            </a:extLst>
          </p:cNvPr>
          <p:cNvSpPr txBox="1"/>
          <p:nvPr/>
        </p:nvSpPr>
        <p:spPr>
          <a:xfrm>
            <a:off x="196646" y="1778818"/>
            <a:ext cx="6108619" cy="923330"/>
          </a:xfrm>
          <a:prstGeom prst="rect">
            <a:avLst/>
          </a:prstGeom>
          <a:noFill/>
        </p:spPr>
        <p:txBody>
          <a:bodyPr wrap="square">
            <a:spAutoFit/>
          </a:bodyPr>
          <a:lstStyle/>
          <a:p>
            <a:r>
              <a:rPr lang="en-US" altLang="zh-CN" dirty="0">
                <a:solidFill>
                  <a:srgbClr val="FF0000"/>
                </a:solidFill>
              </a:rPr>
              <a:t>RCP</a:t>
            </a:r>
            <a:r>
              <a:rPr lang="zh-CN" altLang="en-US" dirty="0">
                <a:solidFill>
                  <a:srgbClr val="FF0000"/>
                </a:solidFill>
              </a:rPr>
              <a:t>（</a:t>
            </a:r>
            <a:r>
              <a:rPr lang="en-US" altLang="zh-CN" dirty="0">
                <a:solidFill>
                  <a:srgbClr val="FF0000"/>
                </a:solidFill>
              </a:rPr>
              <a:t>Representative Concentration Pathway</a:t>
            </a:r>
            <a:r>
              <a:rPr lang="zh-CN" altLang="en-US" dirty="0">
                <a:solidFill>
                  <a:srgbClr val="FF0000"/>
                </a:solidFill>
              </a:rPr>
              <a:t>，代表性浓度路径）， 是一种用于气候变化研究的情景描述方法，特别是用于估算未来温室气体浓度及其对气候系统的影响。</a:t>
            </a:r>
          </a:p>
        </p:txBody>
      </p:sp>
      <p:pic>
        <p:nvPicPr>
          <p:cNvPr id="8" name="图片 3">
            <a:extLst>
              <a:ext uri="{FF2B5EF4-FFF2-40B4-BE49-F238E27FC236}">
                <a16:creationId xmlns:a16="http://schemas.microsoft.com/office/drawing/2014/main" id="{E000D8D7-955F-240C-8ADB-182639C9663E}"/>
              </a:ext>
            </a:extLst>
          </p:cNvPr>
          <p:cNvPicPr>
            <a:picLocks noChangeAspect="1"/>
          </p:cNvPicPr>
          <p:nvPr/>
        </p:nvPicPr>
        <p:blipFill>
          <a:blip r:embed="rId3"/>
          <a:stretch>
            <a:fillRect/>
          </a:stretch>
        </p:blipFill>
        <p:spPr>
          <a:xfrm>
            <a:off x="302416" y="2720210"/>
            <a:ext cx="6507817" cy="1717675"/>
          </a:xfrm>
          <a:prstGeom prst="rect">
            <a:avLst/>
          </a:prstGeom>
          <a:noFill/>
          <a:ln w="9525">
            <a:noFill/>
          </a:ln>
        </p:spPr>
      </p:pic>
      <p:sp>
        <p:nvSpPr>
          <p:cNvPr id="9" name="文本框 5">
            <a:extLst>
              <a:ext uri="{FF2B5EF4-FFF2-40B4-BE49-F238E27FC236}">
                <a16:creationId xmlns:a16="http://schemas.microsoft.com/office/drawing/2014/main" id="{5762D2A4-06F1-DDE6-1521-F0596BA39A7D}"/>
              </a:ext>
            </a:extLst>
          </p:cNvPr>
          <p:cNvSpPr txBox="1"/>
          <p:nvPr/>
        </p:nvSpPr>
        <p:spPr>
          <a:xfrm>
            <a:off x="847702" y="4729923"/>
            <a:ext cx="4806505" cy="3017837"/>
          </a:xfrm>
          <a:prstGeom prst="rect">
            <a:avLst/>
          </a:prstGeom>
          <a:noFill/>
          <a:ln w="9525">
            <a:noFill/>
          </a:ln>
        </p:spPr>
        <p:txBody>
          <a:bodyPr wrap="square" anchor="t" anchorCtr="0"/>
          <a:lstStyle/>
          <a:p>
            <a:r>
              <a:rPr lang="zh-CN" altLang="en-US" sz="1600" dirty="0">
                <a:latin typeface="DengXian" panose="02010600030101010101" pitchFamily="2" charset="-122"/>
                <a:ea typeface="DengXian" panose="02010600030101010101" pitchFamily="2" charset="-122"/>
              </a:rPr>
              <a:t>       综上所述，在全球变暖的背景下，陆地多年冻土退化将导致碳排放（高信度）。然而，由于已发表的多年冻土相关数据范围较大，其驱动因素和关系模型的知识和表述不完整，因此对多年冻土气候反馈的时间、幅度和线性度的可信度较低。</a:t>
            </a:r>
          </a:p>
          <a:p>
            <a:endParaRPr lang="zh-CN" altLang="en-US" sz="1600" dirty="0">
              <a:latin typeface="Arial" panose="020B0604020202020204" pitchFamily="34" charset="0"/>
              <a:ea typeface="宋体" panose="02010600030101010101" pitchFamily="2" charset="-122"/>
            </a:endParaRPr>
          </a:p>
        </p:txBody>
      </p:sp>
      <p:sp>
        <p:nvSpPr>
          <p:cNvPr id="11" name="文本框 10">
            <a:extLst>
              <a:ext uri="{FF2B5EF4-FFF2-40B4-BE49-F238E27FC236}">
                <a16:creationId xmlns:a16="http://schemas.microsoft.com/office/drawing/2014/main" id="{D949E491-F132-8A41-2A9D-7AB591440C08}"/>
              </a:ext>
            </a:extLst>
          </p:cNvPr>
          <p:cNvSpPr txBox="1"/>
          <p:nvPr/>
        </p:nvSpPr>
        <p:spPr>
          <a:xfrm>
            <a:off x="7060444" y="1668709"/>
            <a:ext cx="4806503" cy="4278094"/>
          </a:xfrm>
          <a:prstGeom prst="rect">
            <a:avLst/>
          </a:prstGeom>
          <a:noFill/>
        </p:spPr>
        <p:txBody>
          <a:bodyPr wrap="square">
            <a:spAutoFit/>
          </a:bodyPr>
          <a:lstStyle/>
          <a:p>
            <a:r>
              <a:rPr lang="zh-CN" altLang="en-US" sz="1600" dirty="0">
                <a:latin typeface="+mn-ea"/>
              </a:rPr>
              <a:t>       </a:t>
            </a:r>
            <a:r>
              <a:rPr lang="en-US" altLang="zh-CN" sz="1600" dirty="0">
                <a:latin typeface="+mn-ea"/>
              </a:rPr>
              <a:t>SROCC</a:t>
            </a:r>
            <a:r>
              <a:rPr lang="zh-CN" altLang="en-US" sz="1600" dirty="0">
                <a:latin typeface="+mn-ea"/>
              </a:rPr>
              <a:t>评估指出，在高排放情景（</a:t>
            </a:r>
            <a:r>
              <a:rPr lang="en-US" altLang="zh-CN" sz="1600" dirty="0">
                <a:latin typeface="+mn-ea"/>
              </a:rPr>
              <a:t>RCP8.5</a:t>
            </a:r>
            <a:r>
              <a:rPr lang="zh-CN" altLang="en-US" sz="1600" dirty="0">
                <a:latin typeface="+mn-ea"/>
              </a:rPr>
              <a:t>或类似情况）下，预计到</a:t>
            </a:r>
            <a:r>
              <a:rPr lang="en-US" altLang="zh-CN" sz="1600" dirty="0">
                <a:latin typeface="+mn-ea"/>
              </a:rPr>
              <a:t>2100</a:t>
            </a:r>
            <a:r>
              <a:rPr lang="zh-CN" altLang="en-US" sz="1600" dirty="0">
                <a:latin typeface="+mn-ea"/>
              </a:rPr>
              <a:t>年，气候变暖将导致北半球多年冻土碳损失较大，其最大值为</a:t>
            </a:r>
            <a:r>
              <a:rPr lang="en-US" altLang="zh-CN" sz="1600" dirty="0">
                <a:latin typeface="+mn-ea"/>
              </a:rPr>
              <a:t>240PgC</a:t>
            </a:r>
            <a:r>
              <a:rPr lang="zh-CN" altLang="en-US" sz="1600" dirty="0">
                <a:latin typeface="+mn-ea"/>
              </a:rPr>
              <a:t>，平均值为（</a:t>
            </a:r>
            <a:r>
              <a:rPr lang="en-US" altLang="zh-CN" sz="1600" dirty="0">
                <a:latin typeface="+mn-ea"/>
              </a:rPr>
              <a:t>92</a:t>
            </a:r>
            <a:r>
              <a:rPr lang="en-US" altLang="en-US" sz="1600" dirty="0">
                <a:latin typeface="+mn-ea"/>
              </a:rPr>
              <a:t>±</a:t>
            </a:r>
            <a:r>
              <a:rPr lang="en-US" altLang="zh-CN" sz="1600" dirty="0">
                <a:latin typeface="+mn-ea"/>
              </a:rPr>
              <a:t>17</a:t>
            </a:r>
            <a:r>
              <a:rPr lang="zh-CN" altLang="en-US" sz="1600" dirty="0">
                <a:latin typeface="+mn-ea"/>
              </a:rPr>
              <a:t>）</a:t>
            </a:r>
            <a:r>
              <a:rPr lang="en-US" altLang="zh-CN" sz="1600" dirty="0" err="1">
                <a:latin typeface="+mn-ea"/>
              </a:rPr>
              <a:t>PgC</a:t>
            </a:r>
            <a:r>
              <a:rPr lang="zh-CN" altLang="en-US" sz="1600" dirty="0">
                <a:latin typeface="+mn-ea"/>
              </a:rPr>
              <a:t>。到</a:t>
            </a:r>
            <a:r>
              <a:rPr lang="en-US" altLang="zh-CN" sz="1600" dirty="0">
                <a:latin typeface="+mn-ea"/>
              </a:rPr>
              <a:t>2100</a:t>
            </a:r>
            <a:r>
              <a:rPr lang="zh-CN" altLang="en-US" sz="1600" dirty="0">
                <a:latin typeface="+mn-ea"/>
              </a:rPr>
              <a:t>年，在</a:t>
            </a:r>
            <a:r>
              <a:rPr lang="en-US" altLang="zh-CN" sz="1600" dirty="0">
                <a:latin typeface="+mn-ea"/>
              </a:rPr>
              <a:t>RCP2.6</a:t>
            </a:r>
            <a:r>
              <a:rPr lang="zh-CN" altLang="en-US" sz="1600" dirty="0">
                <a:latin typeface="+mn-ea"/>
              </a:rPr>
              <a:t>和</a:t>
            </a:r>
            <a:r>
              <a:rPr lang="en-US" altLang="zh-CN" sz="1600" dirty="0">
                <a:latin typeface="+mn-ea"/>
              </a:rPr>
              <a:t>RCP4.5</a:t>
            </a:r>
            <a:r>
              <a:rPr lang="zh-CN" altLang="en-US" sz="1600" dirty="0">
                <a:latin typeface="+mn-ea"/>
              </a:rPr>
              <a:t>情景下预估的多年冻土碳反馈分别为</a:t>
            </a:r>
            <a:r>
              <a:rPr lang="en-US" altLang="zh-CN" sz="1600" dirty="0">
                <a:latin typeface="+mn-ea"/>
              </a:rPr>
              <a:t>2058PgC-CO2</a:t>
            </a:r>
            <a:r>
              <a:rPr lang="zh-CN" altLang="en-US" sz="1600" dirty="0">
                <a:latin typeface="+mn-ea"/>
              </a:rPr>
              <a:t>和</a:t>
            </a:r>
            <a:r>
              <a:rPr lang="en-US" altLang="zh-CN" sz="1600" dirty="0">
                <a:latin typeface="+mn-ea"/>
              </a:rPr>
              <a:t>2892PgC-CO2</a:t>
            </a:r>
            <a:r>
              <a:rPr lang="zh-CN" altLang="en-US" sz="1600" dirty="0">
                <a:latin typeface="+mn-ea"/>
              </a:rPr>
              <a:t>。</a:t>
            </a:r>
            <a:r>
              <a:rPr lang="en-US" altLang="zh-CN" sz="1600" dirty="0">
                <a:latin typeface="+mn-ea"/>
              </a:rPr>
              <a:t>AR6</a:t>
            </a:r>
            <a:r>
              <a:rPr lang="zh-CN" altLang="en-US" sz="1600" dirty="0">
                <a:latin typeface="+mn-ea"/>
              </a:rPr>
              <a:t>基于</a:t>
            </a:r>
            <a:r>
              <a:rPr lang="en-US" altLang="zh-CN" sz="1600" dirty="0">
                <a:latin typeface="+mn-ea"/>
              </a:rPr>
              <a:t>SROCC</a:t>
            </a:r>
            <a:r>
              <a:rPr lang="zh-CN" altLang="en-US" sz="1600" dirty="0">
                <a:latin typeface="+mn-ea"/>
              </a:rPr>
              <a:t>中发表的研究，估计全球气温每上升</a:t>
            </a:r>
            <a:r>
              <a:rPr lang="en-US" altLang="zh-CN" sz="1600" dirty="0">
                <a:latin typeface="+mn-ea"/>
              </a:rPr>
              <a:t>1°C</a:t>
            </a:r>
            <a:r>
              <a:rPr lang="zh-CN" altLang="en-US" sz="1600" dirty="0">
                <a:latin typeface="+mn-ea"/>
              </a:rPr>
              <a:t>，多年冻土区</a:t>
            </a:r>
            <a:r>
              <a:rPr lang="en-US" altLang="zh-CN" sz="1600" dirty="0">
                <a:latin typeface="+mn-ea"/>
              </a:rPr>
              <a:t>CO2</a:t>
            </a:r>
            <a:r>
              <a:rPr lang="zh-CN" altLang="en-US" sz="1600" dirty="0">
                <a:latin typeface="+mn-ea"/>
              </a:rPr>
              <a:t>平均排放量为</a:t>
            </a:r>
            <a:r>
              <a:rPr lang="en-US" altLang="zh-CN" sz="1600" dirty="0">
                <a:latin typeface="+mn-ea"/>
              </a:rPr>
              <a:t>18</a:t>
            </a:r>
            <a:r>
              <a:rPr lang="zh-CN" altLang="en-US" sz="1600" dirty="0">
                <a:latin typeface="+mn-ea"/>
              </a:rPr>
              <a:t>（</a:t>
            </a:r>
            <a:r>
              <a:rPr lang="en-US" altLang="zh-CN" sz="1600" dirty="0">
                <a:latin typeface="+mn-ea"/>
              </a:rPr>
              <a:t>3.1~4.1</a:t>
            </a:r>
            <a:r>
              <a:rPr lang="zh-CN" altLang="en-US" sz="1600" dirty="0">
                <a:latin typeface="+mn-ea"/>
              </a:rPr>
              <a:t>）</a:t>
            </a:r>
            <a:r>
              <a:rPr lang="en-US" altLang="zh-CN" sz="1600" dirty="0" err="1">
                <a:latin typeface="+mn-ea"/>
              </a:rPr>
              <a:t>PgC</a:t>
            </a:r>
            <a:r>
              <a:rPr lang="zh-CN" altLang="en-US" sz="1600" dirty="0">
                <a:latin typeface="+mn-ea"/>
              </a:rPr>
              <a:t>。到</a:t>
            </a:r>
            <a:r>
              <a:rPr lang="en-US" altLang="zh-CN" sz="1600" dirty="0">
                <a:latin typeface="+mn-ea"/>
              </a:rPr>
              <a:t>2100</a:t>
            </a:r>
            <a:r>
              <a:rPr lang="zh-CN" altLang="en-US" sz="1600" dirty="0">
                <a:latin typeface="+mn-ea"/>
              </a:rPr>
              <a:t>年，在不同气候情景下评估</a:t>
            </a:r>
            <a:r>
              <a:rPr lang="en-US" altLang="zh-CN" sz="1600" dirty="0">
                <a:latin typeface="+mn-ea"/>
              </a:rPr>
              <a:t>CH4</a:t>
            </a:r>
            <a:r>
              <a:rPr lang="zh-CN" altLang="en-US" sz="1600" dirty="0">
                <a:latin typeface="+mn-ea"/>
              </a:rPr>
              <a:t>的排放速率，预计全球气温每上升</a:t>
            </a:r>
            <a:r>
              <a:rPr lang="en-US" altLang="zh-CN" sz="1600" dirty="0">
                <a:latin typeface="+mn-ea"/>
              </a:rPr>
              <a:t>1°C</a:t>
            </a:r>
            <a:r>
              <a:rPr lang="zh-CN" altLang="en-US" sz="1600" dirty="0">
                <a:latin typeface="+mn-ea"/>
              </a:rPr>
              <a:t>北半球多年冻土区</a:t>
            </a:r>
            <a:r>
              <a:rPr lang="en-US" altLang="zh-CN" sz="1600" dirty="0">
                <a:latin typeface="+mn-ea"/>
              </a:rPr>
              <a:t>CH4</a:t>
            </a:r>
            <a:r>
              <a:rPr lang="zh-CN" altLang="en-US" sz="1600" dirty="0">
                <a:latin typeface="+mn-ea"/>
              </a:rPr>
              <a:t>的平均排放量所产生的温室气体效应相当于</a:t>
            </a:r>
            <a:r>
              <a:rPr lang="en-US" altLang="zh-CN" sz="1600" dirty="0">
                <a:latin typeface="+mn-ea"/>
              </a:rPr>
              <a:t>2.8</a:t>
            </a:r>
            <a:r>
              <a:rPr lang="zh-CN" altLang="en-US" sz="1600" dirty="0">
                <a:latin typeface="+mn-ea"/>
              </a:rPr>
              <a:t>（</a:t>
            </a:r>
            <a:r>
              <a:rPr lang="en-US" altLang="zh-CN" sz="1600" dirty="0">
                <a:latin typeface="+mn-ea"/>
              </a:rPr>
              <a:t>0.7~7.3</a:t>
            </a:r>
            <a:r>
              <a:rPr lang="zh-CN" altLang="en-US" sz="1600" dirty="0">
                <a:latin typeface="+mn-ea"/>
              </a:rPr>
              <a:t>）</a:t>
            </a:r>
            <a:r>
              <a:rPr lang="en-US" altLang="zh-CN" sz="1600" dirty="0" err="1">
                <a:latin typeface="+mn-ea"/>
              </a:rPr>
              <a:t>PgC</a:t>
            </a:r>
            <a:r>
              <a:rPr lang="zh-CN" altLang="en-US" sz="1600" dirty="0">
                <a:latin typeface="+mn-ea"/>
              </a:rPr>
              <a:t>。报告指出在</a:t>
            </a:r>
            <a:r>
              <a:rPr lang="en-US" altLang="zh-CN" sz="1600" dirty="0">
                <a:latin typeface="+mn-ea"/>
              </a:rPr>
              <a:t>2100</a:t>
            </a:r>
            <a:r>
              <a:rPr lang="zh-CN" altLang="en-US" sz="1600" dirty="0">
                <a:latin typeface="+mn-ea"/>
              </a:rPr>
              <a:t>年以后，模型结果表明，在高排放情景下，</a:t>
            </a:r>
            <a:r>
              <a:rPr lang="en-US" altLang="zh-CN" sz="1600" dirty="0">
                <a:latin typeface="+mn-ea"/>
              </a:rPr>
              <a:t>2100—2300</a:t>
            </a:r>
            <a:r>
              <a:rPr lang="zh-CN" altLang="en-US" sz="1600" dirty="0">
                <a:latin typeface="+mn-ea"/>
              </a:rPr>
              <a:t>年多年冻土碳反馈幅度显著增强。然而，多年冻土碳反馈与气候变暖是否大致呈线性关系，还是以更大或更小的速率变化还存在不确定性。目前，在给定的全球变暖水平下，多年冻土碳库是否具有单一的突变阈值尚不清楚。</a:t>
            </a:r>
          </a:p>
        </p:txBody>
      </p:sp>
      <p:sp>
        <p:nvSpPr>
          <p:cNvPr id="13" name="文本框 12">
            <a:extLst>
              <a:ext uri="{FF2B5EF4-FFF2-40B4-BE49-F238E27FC236}">
                <a16:creationId xmlns:a16="http://schemas.microsoft.com/office/drawing/2014/main" id="{8DEB9E93-3D27-0DA6-002C-1CF1A57CC640}"/>
              </a:ext>
            </a:extLst>
          </p:cNvPr>
          <p:cNvSpPr txBox="1"/>
          <p:nvPr/>
        </p:nvSpPr>
        <p:spPr>
          <a:xfrm>
            <a:off x="3403951" y="6111484"/>
            <a:ext cx="5802627" cy="584775"/>
          </a:xfrm>
          <a:prstGeom prst="rect">
            <a:avLst/>
          </a:prstGeom>
          <a:noFill/>
        </p:spPr>
        <p:txBody>
          <a:bodyPr wrap="square">
            <a:spAutoFit/>
          </a:bodyPr>
          <a:lstStyle/>
          <a:p>
            <a:r>
              <a:rPr lang="zh-CN" altLang="en-US" sz="1600" dirty="0"/>
              <a:t>       </a:t>
            </a:r>
            <a:r>
              <a:rPr lang="zh-CN" altLang="en-US" sz="1600" dirty="0">
                <a:solidFill>
                  <a:srgbClr val="FF0000"/>
                </a:solidFill>
              </a:rPr>
              <a:t>在</a:t>
            </a:r>
            <a:r>
              <a:rPr lang="en-US" altLang="zh-CN" sz="1600" dirty="0">
                <a:solidFill>
                  <a:srgbClr val="FF0000"/>
                </a:solidFill>
              </a:rPr>
              <a:t>RCP8.5</a:t>
            </a:r>
            <a:r>
              <a:rPr lang="zh-CN" altLang="en-US" sz="1600" dirty="0">
                <a:solidFill>
                  <a:srgbClr val="FF0000"/>
                </a:solidFill>
              </a:rPr>
              <a:t>的情境下，北极和青藏地区冻土融化的碳可能抵消全球陆地碳汇，从净碳汇转变为净碳源</a:t>
            </a:r>
          </a:p>
        </p:txBody>
      </p:sp>
    </p:spTree>
    <p:extLst>
      <p:ext uri="{BB962C8B-B14F-4D97-AF65-F5344CB8AC3E}">
        <p14:creationId xmlns:p14="http://schemas.microsoft.com/office/powerpoint/2010/main" val="2133530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3FD9E-A97C-ED8F-48C1-47522BC67298}"/>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8F25CA05-F61B-1769-883D-627A849162CD}"/>
              </a:ext>
            </a:extLst>
          </p:cNvPr>
          <p:cNvSpPr/>
          <p:nvPr/>
        </p:nvSpPr>
        <p:spPr>
          <a:xfrm>
            <a:off x="0" y="0"/>
            <a:ext cx="12192000" cy="919253"/>
          </a:xfrm>
          <a:prstGeom prst="rect">
            <a:avLst/>
          </a:prstGeom>
          <a:solidFill>
            <a:srgbClr val="9A00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2">
            <a:extLst>
              <a:ext uri="{FF2B5EF4-FFF2-40B4-BE49-F238E27FC236}">
                <a16:creationId xmlns:a16="http://schemas.microsoft.com/office/drawing/2014/main" id="{0AC288B2-2118-D318-DBB2-87D721203F12}"/>
              </a:ext>
            </a:extLst>
          </p:cNvPr>
          <p:cNvPicPr>
            <a:picLocks noChangeAspect="1"/>
          </p:cNvPicPr>
          <p:nvPr/>
        </p:nvPicPr>
        <p:blipFill>
          <a:blip r:embed="rId2">
            <a:lum/>
            <a:extLst>
              <a:ext uri="">
                <a14:imgProps xmlns:a14="http://schemas.microsoft.com/office/drawing/2010/main" xmlns="">
                  <a14:imgLayer>
                    <a14:imgEffect>
                      <a14:brightnessContrast bright="0" contrast="0"/>
                      <a14:colorTemperature colorTemp="6500"/>
                      <a14:saturation sat="100000"/>
                      <a14:sharpenSoften amount="0"/>
                    </a14:imgEffect>
                  </a14:imgLayer>
                </a14:imgProps>
              </a:ext>
            </a:extLst>
          </a:blip>
          <a:stretch/>
        </p:blipFill>
        <p:spPr>
          <a:xfrm>
            <a:off x="9548895" y="130537"/>
            <a:ext cx="2336532" cy="658178"/>
          </a:xfrm>
          <a:prstGeom prst="rect">
            <a:avLst/>
          </a:prstGeom>
        </p:spPr>
      </p:pic>
      <p:sp>
        <p:nvSpPr>
          <p:cNvPr id="2" name="文本框 1">
            <a:extLst>
              <a:ext uri="{FF2B5EF4-FFF2-40B4-BE49-F238E27FC236}">
                <a16:creationId xmlns:a16="http://schemas.microsoft.com/office/drawing/2014/main" id="{E28C5855-C929-4426-0307-F5B8F82B96F8}"/>
              </a:ext>
            </a:extLst>
          </p:cNvPr>
          <p:cNvSpPr txBox="1"/>
          <p:nvPr/>
        </p:nvSpPr>
        <p:spPr>
          <a:xfrm>
            <a:off x="196647" y="42047"/>
            <a:ext cx="3747556" cy="830997"/>
          </a:xfrm>
          <a:prstGeom prst="rect">
            <a:avLst/>
          </a:prstGeom>
          <a:noFill/>
        </p:spPr>
        <p:txBody>
          <a:bodyPr wrap="square" rtlCol="0">
            <a:spAutoFit/>
          </a:bodyPr>
          <a:lstStyle/>
          <a:p>
            <a:r>
              <a:rPr lang="zh-CN" altLang="en-US" sz="2400" b="1" dirty="0">
                <a:solidFill>
                  <a:schemeClr val="bg1"/>
                </a:solidFill>
              </a:rPr>
              <a:t>第二部分 </a:t>
            </a:r>
            <a:endParaRPr lang="en-US" altLang="zh-CN" sz="2400" b="1" dirty="0">
              <a:solidFill>
                <a:schemeClr val="bg1"/>
              </a:solidFill>
            </a:endParaRPr>
          </a:p>
          <a:p>
            <a:r>
              <a:rPr lang="zh-CN" altLang="en-US" sz="2400" b="1" dirty="0">
                <a:solidFill>
                  <a:schemeClr val="bg1"/>
                </a:solidFill>
              </a:rPr>
              <a:t>永久冻土退化的反馈机制</a:t>
            </a:r>
          </a:p>
        </p:txBody>
      </p:sp>
      <p:sp>
        <p:nvSpPr>
          <p:cNvPr id="3" name="文本框 2">
            <a:extLst>
              <a:ext uri="{FF2B5EF4-FFF2-40B4-BE49-F238E27FC236}">
                <a16:creationId xmlns:a16="http://schemas.microsoft.com/office/drawing/2014/main" id="{57E5AC1A-0C8C-33F1-13F3-4B65AC5C92FB}"/>
              </a:ext>
            </a:extLst>
          </p:cNvPr>
          <p:cNvSpPr txBox="1"/>
          <p:nvPr/>
        </p:nvSpPr>
        <p:spPr>
          <a:xfrm>
            <a:off x="196646" y="1114425"/>
            <a:ext cx="8715341" cy="646331"/>
          </a:xfrm>
          <a:prstGeom prst="rect">
            <a:avLst/>
          </a:prstGeom>
          <a:noFill/>
        </p:spPr>
        <p:txBody>
          <a:bodyPr wrap="square" rtlCol="0">
            <a:spAutoFit/>
          </a:bodyPr>
          <a:lstStyle/>
          <a:p>
            <a:r>
              <a:rPr kumimoji="1" lang="zh-CN" altLang="en-US" sz="3600" dirty="0"/>
              <a:t>本部分参考文献</a:t>
            </a:r>
          </a:p>
        </p:txBody>
      </p:sp>
      <p:sp>
        <p:nvSpPr>
          <p:cNvPr id="8" name="文本框 7">
            <a:extLst>
              <a:ext uri="{FF2B5EF4-FFF2-40B4-BE49-F238E27FC236}">
                <a16:creationId xmlns:a16="http://schemas.microsoft.com/office/drawing/2014/main" id="{C5EE5F52-BD2E-0737-5973-894A280757D2}"/>
              </a:ext>
            </a:extLst>
          </p:cNvPr>
          <p:cNvSpPr txBox="1"/>
          <p:nvPr/>
        </p:nvSpPr>
        <p:spPr>
          <a:xfrm>
            <a:off x="1041724" y="2170190"/>
            <a:ext cx="10336012" cy="3877985"/>
          </a:xfrm>
          <a:prstGeom prst="rect">
            <a:avLst/>
          </a:prstGeom>
          <a:noFill/>
        </p:spPr>
        <p:txBody>
          <a:bodyPr wrap="square">
            <a:spAutoFit/>
          </a:bodyPr>
          <a:lstStyle/>
          <a:p>
            <a:r>
              <a:rPr lang="zh-CN" altLang="en-US" sz="1200" dirty="0"/>
              <a:t>1.LIU Hebin，MU Mei，MU Cuicui，et al. Interpretation of IPCC Sixth Assessment Report：observations and projections of permafrost carbon in theNorthern Hemisphere［J］. Journal of Glaciology and Geocryology，2023，45（2）：318-326. </a:t>
            </a:r>
          </a:p>
          <a:p>
            <a:r>
              <a:rPr lang="zh-CN" altLang="en-US" sz="1200" dirty="0"/>
              <a:t>2.CHEN Zhe, JIN Yan-xia, SUN Jian, et al. A Review on the Impact of Global Warming to Greenhouse Gas Flux in Frozen Ground Region [J]. Acta Agrestia Sinica, 2023, 31(4): 929-942.</a:t>
            </a:r>
          </a:p>
          <a:p>
            <a:r>
              <a:rPr lang="zh-CN" altLang="en-US" sz="1200" dirty="0"/>
              <a:t>3.Defu Zou;;Lin Zhao;;Yu Sheng;;Ji Chen;;Guojie Hu;;Tonghua Wu;;Jichun Wu;;Changwei Xie;;Xiaodong Wu;;Qiangqiang Pang;;Wu Wang;;Erji Du;;Wangping Li;;Guangyue Liu;;Jing Li;;Yanhui Qin;;Yongping Qiao;;Zhiwei Wang;;Jianzong Shi;;Guodong Cheng.A new map of permafrost distribution on the Tibetan Plateau[J].The Cryosphere,2017(6).</a:t>
            </a:r>
          </a:p>
          <a:p>
            <a:r>
              <a:rPr lang="zh-CN" altLang="en-US" sz="1200" dirty="0"/>
              <a:t>4.BROWN J, FERRIANS O, HEGINBOTTOM J A, et al. Circum-Arctic Map of Permafrost and Ground-Ice Conditions, Version 2 [EB/OL]. https://nsidc.org/data/ggd318/versions/2, 2022-06-17.</a:t>
            </a:r>
          </a:p>
          <a:p>
            <a:r>
              <a:rPr lang="zh-CN" altLang="en-US" sz="1200" dirty="0"/>
              <a:t>5.Schneider von Deimling T, Grosse G, Strauss J, et al. Observation-based modelling of permafrost carbon fluxes with accounting for deep carbon deposits and thermokarst activity [J]. Biogeosciences, 2015, 12(11): 3469-3488.</a:t>
            </a:r>
          </a:p>
          <a:p>
            <a:r>
              <a:rPr lang="zh-CN" altLang="en-US" sz="1200" dirty="0"/>
              <a:t>6.McGuire A D, Lawrence D M, Koven C, et al. Dependence of the evolution of carbon dynamics in the northern permafrost region on the trajectory of climate change [J]. Proceedings of the National Academy of Sciences, 2018, 115(15): 3882-3887.</a:t>
            </a:r>
          </a:p>
          <a:p>
            <a:r>
              <a:rPr lang="zh-CN" altLang="en-US" sz="1200" dirty="0"/>
              <a:t>7.MacDougall A H, Knutti R. Projecting the release of carbon from permafrost soils using a perturbed parameter ensemble modelling approach [J]. Biogeosciences, 2016, 13(7): 2123-2136.</a:t>
            </a:r>
          </a:p>
          <a:p>
            <a:r>
              <a:rPr lang="zh-CN" altLang="en-US" sz="1200" dirty="0"/>
              <a:t>8.Drijfhout S, Bathiany S, Beaulieu C, et al. Catalogue of abrupt shifts in Intergovernmental Panel on Climate Change climate models [J]. Proceedings of the National Academy of Sciences, 2015, 112(43): E5777-E5786.</a:t>
            </a:r>
          </a:p>
          <a:p>
            <a:r>
              <a:rPr lang="zh-CN" altLang="en-US" sz="1200" dirty="0"/>
              <a:t>9.IPCC. AR5 synthesis report: climate change 2014 [R]. IPCC: Geneva, Switzerland, 2014.</a:t>
            </a:r>
          </a:p>
          <a:p>
            <a:r>
              <a:rPr lang="zh-CN" altLang="en-US" sz="1200" dirty="0"/>
              <a:t>10.IPCC. AR6 synthesis report: climate change 2021 [R]. IPCC: Geneva, Switzerland, 2021.</a:t>
            </a:r>
          </a:p>
          <a:p>
            <a:r>
              <a:rPr lang="zh-CN" altLang="en-US" sz="1200" dirty="0"/>
              <a:t>11.Turetsky M R，Abbott B W，Jones M C，et al. Carbon releasethrough abrupt permafrost thaw</a:t>
            </a:r>
          </a:p>
        </p:txBody>
      </p:sp>
    </p:spTree>
    <p:extLst>
      <p:ext uri="{BB962C8B-B14F-4D97-AF65-F5344CB8AC3E}">
        <p14:creationId xmlns:p14="http://schemas.microsoft.com/office/powerpoint/2010/main" val="2029661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E036-2F60-F92F-907B-8F01A6EF160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7C3714E-0CAA-DA46-24FC-4972EF72ED1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73314CD-2FC3-6AE0-66B3-7F9F20A1F7AE}"/>
              </a:ext>
            </a:extLst>
          </p:cNvPr>
          <p:cNvSpPr>
            <a:spLocks noGrp="1"/>
          </p:cNvSpPr>
          <p:nvPr>
            <p:ph idx="1"/>
          </p:nvPr>
        </p:nvSpPr>
        <p:spPr/>
        <p:txBody>
          <a:bodyPr/>
          <a:lstStyle/>
          <a:p>
            <a:endParaRPr lang="zh-CN" altLang="en-US"/>
          </a:p>
        </p:txBody>
      </p:sp>
      <p:sp>
        <p:nvSpPr>
          <p:cNvPr id="4" name="矩形 3">
            <a:extLst>
              <a:ext uri="{FF2B5EF4-FFF2-40B4-BE49-F238E27FC236}">
                <a16:creationId xmlns:a16="http://schemas.microsoft.com/office/drawing/2014/main" id="{5A5DCC24-8304-4BC0-FF4A-2786B3292919}"/>
              </a:ext>
            </a:extLst>
          </p:cNvPr>
          <p:cNvSpPr/>
          <p:nvPr/>
        </p:nvSpPr>
        <p:spPr>
          <a:xfrm>
            <a:off x="0" y="0"/>
            <a:ext cx="12192000" cy="6858000"/>
          </a:xfrm>
          <a:prstGeom prst="rect">
            <a:avLst/>
          </a:prstGeom>
          <a:solidFill>
            <a:srgbClr val="9A0001"/>
          </a:solidFill>
          <a:ln>
            <a:solidFill>
              <a:srgbClr val="9A0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2">
            <a:extLst>
              <a:ext uri="{FF2B5EF4-FFF2-40B4-BE49-F238E27FC236}">
                <a16:creationId xmlns:a16="http://schemas.microsoft.com/office/drawing/2014/main" id="{591C7463-287A-85EE-E1C4-7D8B57DC05FE}"/>
              </a:ext>
            </a:extLst>
          </p:cNvPr>
          <p:cNvPicPr>
            <a:picLocks noChangeAspect="1"/>
          </p:cNvPicPr>
          <p:nvPr/>
        </p:nvPicPr>
        <p:blipFill rotWithShape="1">
          <a:blip r:embed="rId2">
            <a:lum/>
            <a:extLst>
              <a:ext uri="">
                <a14:imgProps xmlns:a14="http://schemas.microsoft.com/office/drawing/2010/main" xmlns="">
                  <a14:imgLayer r:embed="rId3">
                    <a14:imgEffect>
                      <a14:brightnessContrast bright="0" contrast="0"/>
                      <a14:colorTemperature colorTemp="6500"/>
                      <a14:saturation sat="100000"/>
                      <a14:sharpenSoften amount="0"/>
                    </a14:imgEffect>
                  </a14:imgLayer>
                </a14:imgProps>
              </a:ext>
            </a:extLst>
          </a:blip>
          <a:srcRect l="57443"/>
          <a:stretch/>
        </p:blipFill>
        <p:spPr>
          <a:xfrm>
            <a:off x="6888869" y="4832935"/>
            <a:ext cx="5342484" cy="2574825"/>
          </a:xfrm>
          <a:prstGeom prst="rect">
            <a:avLst/>
          </a:prstGeom>
        </p:spPr>
      </p:pic>
      <p:pic>
        <p:nvPicPr>
          <p:cNvPr id="7" name="图片 42">
            <a:extLst>
              <a:ext uri="{FF2B5EF4-FFF2-40B4-BE49-F238E27FC236}">
                <a16:creationId xmlns:a16="http://schemas.microsoft.com/office/drawing/2014/main" id="{93327853-F1CA-13CE-5C4B-656A33FA0AA6}"/>
              </a:ext>
            </a:extLst>
          </p:cNvPr>
          <p:cNvPicPr>
            <a:picLocks noChangeAspect="1"/>
          </p:cNvPicPr>
          <p:nvPr/>
        </p:nvPicPr>
        <p:blipFill>
          <a:blip r:embed="rId4">
            <a:lum/>
            <a:extLst>
              <a:ext uri="">
                <a14:imgProps xmlns:a14="http://schemas.microsoft.com/office/drawing/2010/main" xmlns="">
                  <a14:imgLayer>
                    <a14:imgEffect>
                      <a14:brightnessContrast bright="0" contrast="0"/>
                      <a14:colorTemperature colorTemp="6500"/>
                      <a14:saturation sat="100000"/>
                      <a14:sharpenSoften amount="0"/>
                    </a14:imgEffect>
                  </a14:imgLayer>
                </a14:imgProps>
              </a:ext>
            </a:extLst>
          </a:blip>
          <a:stretch/>
        </p:blipFill>
        <p:spPr>
          <a:xfrm>
            <a:off x="798847" y="953538"/>
            <a:ext cx="2395139" cy="674687"/>
          </a:xfrm>
          <a:prstGeom prst="rect">
            <a:avLst/>
          </a:prstGeom>
        </p:spPr>
      </p:pic>
      <p:sp>
        <p:nvSpPr>
          <p:cNvPr id="8" name="文本框 7">
            <a:extLst>
              <a:ext uri="{FF2B5EF4-FFF2-40B4-BE49-F238E27FC236}">
                <a16:creationId xmlns:a16="http://schemas.microsoft.com/office/drawing/2014/main" id="{A4114859-7B89-4893-93BF-0DBBA208E962}"/>
              </a:ext>
            </a:extLst>
          </p:cNvPr>
          <p:cNvSpPr txBox="1"/>
          <p:nvPr/>
        </p:nvSpPr>
        <p:spPr>
          <a:xfrm>
            <a:off x="1418494" y="2279101"/>
            <a:ext cx="9121744" cy="1754326"/>
          </a:xfrm>
          <a:prstGeom prst="rect">
            <a:avLst/>
          </a:prstGeom>
          <a:noFill/>
        </p:spPr>
        <p:txBody>
          <a:bodyPr wrap="square" rtlCol="0">
            <a:spAutoFit/>
          </a:bodyPr>
          <a:lstStyle/>
          <a:p>
            <a:pPr algn="ctr"/>
            <a:r>
              <a:rPr lang="zh-CN" altLang="en-US" sz="5400" dirty="0">
                <a:solidFill>
                  <a:schemeClr val="bg1"/>
                </a:solidFill>
                <a:latin typeface="+mj-lt"/>
              </a:rPr>
              <a:t>第三部分 </a:t>
            </a:r>
          </a:p>
          <a:p>
            <a:pPr algn="ctr"/>
            <a:r>
              <a:rPr lang="zh-CN" altLang="en-US" sz="5400" dirty="0">
                <a:solidFill>
                  <a:schemeClr val="bg1"/>
                </a:solidFill>
                <a:latin typeface="+mj-lt"/>
              </a:rPr>
              <a:t>永久冻土退化与临界点</a:t>
            </a:r>
          </a:p>
        </p:txBody>
      </p:sp>
    </p:spTree>
    <p:extLst>
      <p:ext uri="{BB962C8B-B14F-4D97-AF65-F5344CB8AC3E}">
        <p14:creationId xmlns:p14="http://schemas.microsoft.com/office/powerpoint/2010/main" val="2589977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D7610-88D0-B28C-7A9C-EA2B114D5C69}"/>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8FB72ABB-7371-3B05-941C-BAC82E2F93C8}"/>
              </a:ext>
            </a:extLst>
          </p:cNvPr>
          <p:cNvSpPr/>
          <p:nvPr/>
        </p:nvSpPr>
        <p:spPr>
          <a:xfrm>
            <a:off x="0" y="0"/>
            <a:ext cx="12192000" cy="919253"/>
          </a:xfrm>
          <a:prstGeom prst="rect">
            <a:avLst/>
          </a:prstGeom>
          <a:solidFill>
            <a:srgbClr val="9A00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2">
            <a:extLst>
              <a:ext uri="{FF2B5EF4-FFF2-40B4-BE49-F238E27FC236}">
                <a16:creationId xmlns:a16="http://schemas.microsoft.com/office/drawing/2014/main" id="{475CA161-6B53-8DB1-811E-95C704006638}"/>
              </a:ext>
            </a:extLst>
          </p:cNvPr>
          <p:cNvPicPr>
            <a:picLocks noChangeAspect="1"/>
          </p:cNvPicPr>
          <p:nvPr/>
        </p:nvPicPr>
        <p:blipFill>
          <a:blip r:embed="rId4">
            <a:lum/>
            <a:extLst>
              <a:ext uri="">
                <a14:imgProps xmlns:a14="http://schemas.microsoft.com/office/drawing/2010/main" xmlns="">
                  <a14:imgLayer>
                    <a14:imgEffect>
                      <a14:brightnessContrast bright="0" contrast="0"/>
                      <a14:colorTemperature colorTemp="6500"/>
                      <a14:saturation sat="100000"/>
                      <a14:sharpenSoften amount="0"/>
                    </a14:imgEffect>
                  </a14:imgLayer>
                </a14:imgProps>
              </a:ext>
            </a:extLst>
          </a:blip>
          <a:stretch/>
        </p:blipFill>
        <p:spPr>
          <a:xfrm>
            <a:off x="9548895" y="130537"/>
            <a:ext cx="2336532" cy="658178"/>
          </a:xfrm>
          <a:prstGeom prst="rect">
            <a:avLst/>
          </a:prstGeom>
        </p:spPr>
      </p:pic>
      <p:sp>
        <p:nvSpPr>
          <p:cNvPr id="2" name="文本框 1">
            <a:extLst>
              <a:ext uri="{FF2B5EF4-FFF2-40B4-BE49-F238E27FC236}">
                <a16:creationId xmlns:a16="http://schemas.microsoft.com/office/drawing/2014/main" id="{FA538045-3E54-A3FD-D68E-F40AA23EAAB8}"/>
              </a:ext>
            </a:extLst>
          </p:cNvPr>
          <p:cNvSpPr txBox="1"/>
          <p:nvPr/>
        </p:nvSpPr>
        <p:spPr>
          <a:xfrm>
            <a:off x="196647" y="42047"/>
            <a:ext cx="3389516" cy="830997"/>
          </a:xfrm>
          <a:prstGeom prst="rect">
            <a:avLst/>
          </a:prstGeom>
          <a:noFill/>
        </p:spPr>
        <p:txBody>
          <a:bodyPr wrap="square" rtlCol="0">
            <a:spAutoFit/>
          </a:bodyPr>
          <a:lstStyle/>
          <a:p>
            <a:r>
              <a:rPr lang="zh-CN" altLang="en-US" sz="2400" b="1" dirty="0">
                <a:solidFill>
                  <a:schemeClr val="bg1"/>
                </a:solidFill>
              </a:rPr>
              <a:t>第三部分 </a:t>
            </a:r>
            <a:endParaRPr lang="en-US" altLang="zh-CN" sz="2400" b="1" dirty="0">
              <a:solidFill>
                <a:schemeClr val="bg1"/>
              </a:solidFill>
            </a:endParaRPr>
          </a:p>
          <a:p>
            <a:r>
              <a:rPr lang="zh-CN" altLang="en-US" sz="2400" b="1" dirty="0">
                <a:solidFill>
                  <a:schemeClr val="bg1"/>
                </a:solidFill>
              </a:rPr>
              <a:t>永久冻土退化与临界点</a:t>
            </a:r>
          </a:p>
        </p:txBody>
      </p:sp>
      <p:sp>
        <p:nvSpPr>
          <p:cNvPr id="9" name="文本框 8">
            <a:extLst>
              <a:ext uri="{FF2B5EF4-FFF2-40B4-BE49-F238E27FC236}">
                <a16:creationId xmlns:a16="http://schemas.microsoft.com/office/drawing/2014/main" id="{30AF8105-713E-49A4-3886-E178BB17AD40}"/>
              </a:ext>
            </a:extLst>
          </p:cNvPr>
          <p:cNvSpPr txBox="1"/>
          <p:nvPr/>
        </p:nvSpPr>
        <p:spPr>
          <a:xfrm>
            <a:off x="196647" y="1114425"/>
            <a:ext cx="3389516" cy="646331"/>
          </a:xfrm>
          <a:prstGeom prst="rect">
            <a:avLst/>
          </a:prstGeom>
          <a:noFill/>
        </p:spPr>
        <p:txBody>
          <a:bodyPr wrap="square" rtlCol="0">
            <a:spAutoFit/>
          </a:bodyPr>
          <a:lstStyle/>
          <a:p>
            <a:r>
              <a:rPr kumimoji="1" lang="en-US" altLang="zh-CN" sz="3600" dirty="0"/>
              <a:t>Tipping</a:t>
            </a:r>
            <a:r>
              <a:rPr kumimoji="1" lang="zh-CN" altLang="en-US" sz="3600" dirty="0"/>
              <a:t> </a:t>
            </a:r>
            <a:r>
              <a:rPr kumimoji="1" lang="en-US" altLang="zh-CN" sz="3600" dirty="0"/>
              <a:t>Point</a:t>
            </a:r>
            <a:endParaRPr kumimoji="1" lang="zh-CN" altLang="en-US" sz="3600" dirty="0"/>
          </a:p>
        </p:txBody>
      </p:sp>
      <p:sp>
        <p:nvSpPr>
          <p:cNvPr id="10" name="副标题 2">
            <a:extLst>
              <a:ext uri="{FF2B5EF4-FFF2-40B4-BE49-F238E27FC236}">
                <a16:creationId xmlns:a16="http://schemas.microsoft.com/office/drawing/2014/main" id="{3B792F25-4B88-8A8E-F395-365FAC372886}"/>
              </a:ext>
            </a:extLst>
          </p:cNvPr>
          <p:cNvSpPr>
            <a:spLocks noGrp="1"/>
          </p:cNvSpPr>
          <p:nvPr>
            <p:ph type="subTitle" idx="1"/>
            <p:custDataLst>
              <p:tags r:id="rId1"/>
            </p:custDataLst>
          </p:nvPr>
        </p:nvSpPr>
        <p:spPr>
          <a:xfrm>
            <a:off x="1002030" y="2080895"/>
            <a:ext cx="9799320" cy="1655445"/>
          </a:xfrm>
        </p:spPr>
        <p:txBody>
          <a:bodyPr>
            <a:normAutofit fontScale="92500"/>
          </a:bodyPr>
          <a:lstStyle/>
          <a:p>
            <a:pPr algn="l"/>
            <a:r>
              <a:rPr lang="en-US" altLang="zh-CN" sz="1200" dirty="0"/>
              <a:t> </a:t>
            </a:r>
            <a:r>
              <a:rPr lang="en-US" altLang="zh-CN" sz="1600" dirty="0"/>
              <a:t> </a:t>
            </a:r>
            <a:r>
              <a:rPr lang="zh-CN" altLang="en-US" sz="1600" dirty="0"/>
              <a:t>         </a:t>
            </a:r>
            <a:r>
              <a:rPr lang="zh-CN" altLang="en-US" dirty="0"/>
              <a:t>临界点（</a:t>
            </a:r>
            <a:r>
              <a:rPr lang="en-US" altLang="zh-CN" dirty="0"/>
              <a:t>tipping point</a:t>
            </a:r>
            <a:r>
              <a:rPr lang="zh-CN" altLang="en-US" dirty="0"/>
              <a:t>，转折点）是生态系统监测、预警等方面的一个重要概念。外源或内源扰动超过一定限度（</a:t>
            </a:r>
            <a:r>
              <a:rPr lang="en-US" altLang="zh-CN" dirty="0"/>
              <a:t>threshold</a:t>
            </a:r>
            <a:r>
              <a:rPr lang="zh-CN" altLang="en-US" dirty="0"/>
              <a:t>），可能会导致生态系统从一个平衡态跃变到另一个相对较次的平衡态，并且不易恢复。永久冻土层关联到碳存储库和碳通量，当其退化引发的碳释放达到一定规模时，就可能触发一系列正反馈机制，从而成为地球系统的</a:t>
            </a:r>
            <a:r>
              <a:rPr lang="en-US" altLang="zh-CN" dirty="0"/>
              <a:t> “tipping point”</a:t>
            </a:r>
            <a:r>
              <a:rPr lang="zh-CN" altLang="en-US" dirty="0"/>
              <a:t>。</a:t>
            </a:r>
          </a:p>
        </p:txBody>
      </p:sp>
      <p:pic>
        <p:nvPicPr>
          <p:cNvPr id="11" name="图片 10">
            <a:extLst>
              <a:ext uri="{FF2B5EF4-FFF2-40B4-BE49-F238E27FC236}">
                <a16:creationId xmlns:a16="http://schemas.microsoft.com/office/drawing/2014/main" id="{8D933303-930F-1A92-0411-83727B3BEBCA}"/>
              </a:ext>
            </a:extLst>
          </p:cNvPr>
          <p:cNvPicPr>
            <a:picLocks noChangeAspect="1"/>
          </p:cNvPicPr>
          <p:nvPr/>
        </p:nvPicPr>
        <p:blipFill>
          <a:blip r:embed="rId5"/>
          <a:stretch>
            <a:fillRect/>
          </a:stretch>
        </p:blipFill>
        <p:spPr>
          <a:xfrm>
            <a:off x="2646045" y="3736340"/>
            <a:ext cx="6743700" cy="2914650"/>
          </a:xfrm>
          <a:prstGeom prst="rect">
            <a:avLst/>
          </a:prstGeom>
          <a:effectLst>
            <a:softEdge rad="127000"/>
          </a:effectLst>
        </p:spPr>
      </p:pic>
    </p:spTree>
    <p:extLst>
      <p:ext uri="{BB962C8B-B14F-4D97-AF65-F5344CB8AC3E}">
        <p14:creationId xmlns:p14="http://schemas.microsoft.com/office/powerpoint/2010/main" val="1566063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DA833-3506-9CD7-CA87-748D3AF5270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A7E540C-4722-B9C6-0B10-32BDC651C15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69A17AF-22A0-1EC5-CEF9-4BA2AB57A258}"/>
              </a:ext>
            </a:extLst>
          </p:cNvPr>
          <p:cNvSpPr>
            <a:spLocks noGrp="1"/>
          </p:cNvSpPr>
          <p:nvPr>
            <p:ph idx="1"/>
          </p:nvPr>
        </p:nvSpPr>
        <p:spPr/>
        <p:txBody>
          <a:bodyPr/>
          <a:lstStyle/>
          <a:p>
            <a:endParaRPr lang="zh-CN" altLang="en-US"/>
          </a:p>
        </p:txBody>
      </p:sp>
      <p:sp>
        <p:nvSpPr>
          <p:cNvPr id="4" name="矩形 3">
            <a:extLst>
              <a:ext uri="{FF2B5EF4-FFF2-40B4-BE49-F238E27FC236}">
                <a16:creationId xmlns:a16="http://schemas.microsoft.com/office/drawing/2014/main" id="{B4785029-C8AF-0262-1B36-C338BD3F6097}"/>
              </a:ext>
            </a:extLst>
          </p:cNvPr>
          <p:cNvSpPr/>
          <p:nvPr/>
        </p:nvSpPr>
        <p:spPr>
          <a:xfrm>
            <a:off x="0" y="0"/>
            <a:ext cx="12192000" cy="6858000"/>
          </a:xfrm>
          <a:prstGeom prst="rect">
            <a:avLst/>
          </a:prstGeom>
          <a:solidFill>
            <a:srgbClr val="9A0001"/>
          </a:solidFill>
          <a:ln>
            <a:solidFill>
              <a:srgbClr val="9A0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2">
            <a:extLst>
              <a:ext uri="{FF2B5EF4-FFF2-40B4-BE49-F238E27FC236}">
                <a16:creationId xmlns:a16="http://schemas.microsoft.com/office/drawing/2014/main" id="{1F4E1A0E-8C80-F959-F517-B93A4657F8CF}"/>
              </a:ext>
            </a:extLst>
          </p:cNvPr>
          <p:cNvPicPr>
            <a:picLocks noChangeAspect="1"/>
          </p:cNvPicPr>
          <p:nvPr/>
        </p:nvPicPr>
        <p:blipFill rotWithShape="1">
          <a:blip r:embed="rId2">
            <a:lum/>
            <a:extLst>
              <a:ext uri="">
                <a14:imgProps xmlns:a14="http://schemas.microsoft.com/office/drawing/2010/main" xmlns="">
                  <a14:imgLayer r:embed="rId3">
                    <a14:imgEffect>
                      <a14:brightnessContrast bright="0" contrast="0"/>
                      <a14:colorTemperature colorTemp="6500"/>
                      <a14:saturation sat="100000"/>
                      <a14:sharpenSoften amount="0"/>
                    </a14:imgEffect>
                  </a14:imgLayer>
                </a14:imgProps>
              </a:ext>
            </a:extLst>
          </a:blip>
          <a:srcRect l="57443"/>
          <a:stretch/>
        </p:blipFill>
        <p:spPr>
          <a:xfrm>
            <a:off x="6888869" y="4832935"/>
            <a:ext cx="5342484" cy="2574825"/>
          </a:xfrm>
          <a:prstGeom prst="rect">
            <a:avLst/>
          </a:prstGeom>
        </p:spPr>
      </p:pic>
      <p:pic>
        <p:nvPicPr>
          <p:cNvPr id="7" name="图片 42">
            <a:extLst>
              <a:ext uri="{FF2B5EF4-FFF2-40B4-BE49-F238E27FC236}">
                <a16:creationId xmlns:a16="http://schemas.microsoft.com/office/drawing/2014/main" id="{2903DCDC-C5B9-6457-741F-95A5B86181DB}"/>
              </a:ext>
            </a:extLst>
          </p:cNvPr>
          <p:cNvPicPr>
            <a:picLocks noChangeAspect="1"/>
          </p:cNvPicPr>
          <p:nvPr/>
        </p:nvPicPr>
        <p:blipFill>
          <a:blip r:embed="rId4">
            <a:lum/>
            <a:extLst>
              <a:ext uri="">
                <a14:imgProps xmlns:a14="http://schemas.microsoft.com/office/drawing/2010/main" xmlns="">
                  <a14:imgLayer>
                    <a14:imgEffect>
                      <a14:brightnessContrast bright="0" contrast="0"/>
                      <a14:colorTemperature colorTemp="6500"/>
                      <a14:saturation sat="100000"/>
                      <a14:sharpenSoften amount="0"/>
                    </a14:imgEffect>
                  </a14:imgLayer>
                </a14:imgProps>
              </a:ext>
            </a:extLst>
          </a:blip>
          <a:stretch/>
        </p:blipFill>
        <p:spPr>
          <a:xfrm>
            <a:off x="9018392" y="613475"/>
            <a:ext cx="2395139" cy="674687"/>
          </a:xfrm>
          <a:prstGeom prst="rect">
            <a:avLst/>
          </a:prstGeom>
        </p:spPr>
      </p:pic>
      <p:sp>
        <p:nvSpPr>
          <p:cNvPr id="8" name="文本框 7">
            <a:extLst>
              <a:ext uri="{FF2B5EF4-FFF2-40B4-BE49-F238E27FC236}">
                <a16:creationId xmlns:a16="http://schemas.microsoft.com/office/drawing/2014/main" id="{E6E06D30-C455-8851-3BAD-A74D4CECC157}"/>
              </a:ext>
            </a:extLst>
          </p:cNvPr>
          <p:cNvSpPr txBox="1"/>
          <p:nvPr/>
        </p:nvSpPr>
        <p:spPr>
          <a:xfrm>
            <a:off x="-1470939" y="437005"/>
            <a:ext cx="9121744" cy="923330"/>
          </a:xfrm>
          <a:prstGeom prst="rect">
            <a:avLst/>
          </a:prstGeom>
          <a:noFill/>
        </p:spPr>
        <p:txBody>
          <a:bodyPr wrap="square" rtlCol="0">
            <a:spAutoFit/>
          </a:bodyPr>
          <a:lstStyle/>
          <a:p>
            <a:pPr algn="ctr"/>
            <a:r>
              <a:rPr lang="zh-CN" altLang="en-US" sz="5400" dirty="0">
                <a:solidFill>
                  <a:schemeClr val="bg1"/>
                </a:solidFill>
                <a:latin typeface="+mj-lt"/>
              </a:rPr>
              <a:t>目录</a:t>
            </a:r>
            <a:r>
              <a:rPr lang="en-US" altLang="zh-CN" sz="5400" dirty="0">
                <a:solidFill>
                  <a:schemeClr val="bg1"/>
                </a:solidFill>
                <a:latin typeface="+mj-lt"/>
              </a:rPr>
              <a:t>/Content</a:t>
            </a:r>
            <a:endParaRPr lang="zh-CN" altLang="en-US" sz="5400" dirty="0">
              <a:solidFill>
                <a:schemeClr val="bg1"/>
              </a:solidFill>
              <a:latin typeface="+mj-lt"/>
            </a:endParaRPr>
          </a:p>
        </p:txBody>
      </p:sp>
      <p:sp>
        <p:nvSpPr>
          <p:cNvPr id="9" name="文本框 8">
            <a:extLst>
              <a:ext uri="{FF2B5EF4-FFF2-40B4-BE49-F238E27FC236}">
                <a16:creationId xmlns:a16="http://schemas.microsoft.com/office/drawing/2014/main" id="{46A85940-9FAB-E594-9E7D-E789BCE3C5A4}"/>
              </a:ext>
            </a:extLst>
          </p:cNvPr>
          <p:cNvSpPr txBox="1"/>
          <p:nvPr/>
        </p:nvSpPr>
        <p:spPr>
          <a:xfrm>
            <a:off x="1105468" y="2006418"/>
            <a:ext cx="4326340" cy="461665"/>
          </a:xfrm>
          <a:prstGeom prst="rect">
            <a:avLst/>
          </a:prstGeom>
          <a:noFill/>
        </p:spPr>
        <p:txBody>
          <a:bodyPr wrap="square">
            <a:spAutoFit/>
          </a:bodyPr>
          <a:lstStyle/>
          <a:p>
            <a:pPr algn="ctr"/>
            <a:r>
              <a:rPr lang="zh-CN" altLang="en-US" sz="2400" dirty="0">
                <a:solidFill>
                  <a:schemeClr val="bg1"/>
                </a:solidFill>
                <a:latin typeface="+mj-lt"/>
              </a:rPr>
              <a:t>第一部分 永久冻土退化的背景</a:t>
            </a:r>
          </a:p>
        </p:txBody>
      </p:sp>
      <p:sp>
        <p:nvSpPr>
          <p:cNvPr id="10" name="文本框 9">
            <a:extLst>
              <a:ext uri="{FF2B5EF4-FFF2-40B4-BE49-F238E27FC236}">
                <a16:creationId xmlns:a16="http://schemas.microsoft.com/office/drawing/2014/main" id="{C7A1A23C-7953-3C5D-E8B4-D9D447F0D996}"/>
              </a:ext>
            </a:extLst>
          </p:cNvPr>
          <p:cNvSpPr txBox="1"/>
          <p:nvPr/>
        </p:nvSpPr>
        <p:spPr>
          <a:xfrm>
            <a:off x="1105468" y="2602526"/>
            <a:ext cx="4905234" cy="461665"/>
          </a:xfrm>
          <a:prstGeom prst="rect">
            <a:avLst/>
          </a:prstGeom>
          <a:noFill/>
        </p:spPr>
        <p:txBody>
          <a:bodyPr wrap="square">
            <a:spAutoFit/>
          </a:bodyPr>
          <a:lstStyle/>
          <a:p>
            <a:pPr algn="ctr"/>
            <a:r>
              <a:rPr lang="zh-CN" altLang="en-US" sz="2400" dirty="0">
                <a:solidFill>
                  <a:schemeClr val="bg1"/>
                </a:solidFill>
                <a:latin typeface="+mj-lt"/>
              </a:rPr>
              <a:t>第二部分 永久冻土退化的反馈机制</a:t>
            </a:r>
          </a:p>
        </p:txBody>
      </p:sp>
      <p:sp>
        <p:nvSpPr>
          <p:cNvPr id="11" name="文本框 10">
            <a:extLst>
              <a:ext uri="{FF2B5EF4-FFF2-40B4-BE49-F238E27FC236}">
                <a16:creationId xmlns:a16="http://schemas.microsoft.com/office/drawing/2014/main" id="{88CA7B00-7CB9-6851-FFE7-339040EA9E90}"/>
              </a:ext>
            </a:extLst>
          </p:cNvPr>
          <p:cNvSpPr txBox="1"/>
          <p:nvPr/>
        </p:nvSpPr>
        <p:spPr>
          <a:xfrm>
            <a:off x="1105468" y="3198634"/>
            <a:ext cx="4597092" cy="461665"/>
          </a:xfrm>
          <a:prstGeom prst="rect">
            <a:avLst/>
          </a:prstGeom>
          <a:noFill/>
        </p:spPr>
        <p:txBody>
          <a:bodyPr wrap="square">
            <a:spAutoFit/>
          </a:bodyPr>
          <a:lstStyle/>
          <a:p>
            <a:pPr algn="ctr"/>
            <a:r>
              <a:rPr lang="zh-CN" altLang="en-US" sz="2400" dirty="0">
                <a:solidFill>
                  <a:schemeClr val="bg1"/>
                </a:solidFill>
                <a:latin typeface="+mj-lt"/>
              </a:rPr>
              <a:t>第三部分 永久冻土退化与临界点</a:t>
            </a:r>
          </a:p>
        </p:txBody>
      </p:sp>
      <p:sp>
        <p:nvSpPr>
          <p:cNvPr id="12" name="文本框 11">
            <a:extLst>
              <a:ext uri="{FF2B5EF4-FFF2-40B4-BE49-F238E27FC236}">
                <a16:creationId xmlns:a16="http://schemas.microsoft.com/office/drawing/2014/main" id="{5F0872ED-8A8F-3E48-A307-91E3FE0B8CCA}"/>
              </a:ext>
            </a:extLst>
          </p:cNvPr>
          <p:cNvSpPr txBox="1"/>
          <p:nvPr/>
        </p:nvSpPr>
        <p:spPr>
          <a:xfrm>
            <a:off x="1105468" y="3747023"/>
            <a:ext cx="5192359" cy="461665"/>
          </a:xfrm>
          <a:prstGeom prst="rect">
            <a:avLst/>
          </a:prstGeom>
          <a:noFill/>
        </p:spPr>
        <p:txBody>
          <a:bodyPr wrap="square" rtlCol="0">
            <a:spAutoFit/>
          </a:bodyPr>
          <a:lstStyle/>
          <a:p>
            <a:pPr algn="ctr"/>
            <a:r>
              <a:rPr lang="zh-CN" altLang="en-US" sz="2400" dirty="0">
                <a:solidFill>
                  <a:schemeClr val="bg1"/>
                </a:solidFill>
                <a:latin typeface="+mj-lt"/>
              </a:rPr>
              <a:t>第四部分 永久冻土退化未必是临界点</a:t>
            </a:r>
          </a:p>
        </p:txBody>
      </p:sp>
    </p:spTree>
    <p:extLst>
      <p:ext uri="{BB962C8B-B14F-4D97-AF65-F5344CB8AC3E}">
        <p14:creationId xmlns:p14="http://schemas.microsoft.com/office/powerpoint/2010/main" val="3369055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D0B5F-EDD1-1D3B-8839-65A09935EA18}"/>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7E1660B9-0C8E-E6EC-A420-AF6953F22F07}"/>
              </a:ext>
            </a:extLst>
          </p:cNvPr>
          <p:cNvSpPr/>
          <p:nvPr/>
        </p:nvSpPr>
        <p:spPr>
          <a:xfrm>
            <a:off x="0" y="0"/>
            <a:ext cx="12192000" cy="919253"/>
          </a:xfrm>
          <a:prstGeom prst="rect">
            <a:avLst/>
          </a:prstGeom>
          <a:solidFill>
            <a:srgbClr val="9A00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2">
            <a:extLst>
              <a:ext uri="{FF2B5EF4-FFF2-40B4-BE49-F238E27FC236}">
                <a16:creationId xmlns:a16="http://schemas.microsoft.com/office/drawing/2014/main" id="{8BDFE7F5-2DE8-C767-7340-F9ECB53DC7C5}"/>
              </a:ext>
            </a:extLst>
          </p:cNvPr>
          <p:cNvPicPr>
            <a:picLocks noChangeAspect="1"/>
          </p:cNvPicPr>
          <p:nvPr/>
        </p:nvPicPr>
        <p:blipFill>
          <a:blip r:embed="rId3">
            <a:lum/>
            <a:extLst>
              <a:ext uri="">
                <a14:imgProps xmlns:a14="http://schemas.microsoft.com/office/drawing/2010/main" xmlns="">
                  <a14:imgLayer>
                    <a14:imgEffect>
                      <a14:brightnessContrast bright="0" contrast="0"/>
                      <a14:colorTemperature colorTemp="6500"/>
                      <a14:saturation sat="100000"/>
                      <a14:sharpenSoften amount="0"/>
                    </a14:imgEffect>
                  </a14:imgLayer>
                </a14:imgProps>
              </a:ext>
            </a:extLst>
          </a:blip>
          <a:stretch/>
        </p:blipFill>
        <p:spPr>
          <a:xfrm>
            <a:off x="9548895" y="130537"/>
            <a:ext cx="2336532" cy="658178"/>
          </a:xfrm>
          <a:prstGeom prst="rect">
            <a:avLst/>
          </a:prstGeom>
        </p:spPr>
      </p:pic>
      <p:sp>
        <p:nvSpPr>
          <p:cNvPr id="3" name="文本框 2">
            <a:extLst>
              <a:ext uri="{FF2B5EF4-FFF2-40B4-BE49-F238E27FC236}">
                <a16:creationId xmlns:a16="http://schemas.microsoft.com/office/drawing/2014/main" id="{367E9378-E72D-9B8A-EB27-AA9E052A7E6F}"/>
              </a:ext>
            </a:extLst>
          </p:cNvPr>
          <p:cNvSpPr txBox="1"/>
          <p:nvPr/>
        </p:nvSpPr>
        <p:spPr>
          <a:xfrm>
            <a:off x="196647" y="1114425"/>
            <a:ext cx="5275466" cy="646331"/>
          </a:xfrm>
          <a:prstGeom prst="rect">
            <a:avLst/>
          </a:prstGeom>
          <a:noFill/>
        </p:spPr>
        <p:txBody>
          <a:bodyPr wrap="square" rtlCol="0">
            <a:spAutoFit/>
          </a:bodyPr>
          <a:lstStyle/>
          <a:p>
            <a:r>
              <a:rPr kumimoji="1" lang="zh-CN" altLang="en-US" sz="3600" dirty="0"/>
              <a:t>多年冻土碳库及气候效应</a:t>
            </a:r>
          </a:p>
        </p:txBody>
      </p:sp>
      <p:pic>
        <p:nvPicPr>
          <p:cNvPr id="6" name="图片 5">
            <a:extLst>
              <a:ext uri="{FF2B5EF4-FFF2-40B4-BE49-F238E27FC236}">
                <a16:creationId xmlns:a16="http://schemas.microsoft.com/office/drawing/2014/main" id="{95B31FC5-E769-4E03-3BD3-7D6CB4C5775B}"/>
              </a:ext>
            </a:extLst>
          </p:cNvPr>
          <p:cNvPicPr>
            <a:picLocks noChangeAspect="1"/>
          </p:cNvPicPr>
          <p:nvPr/>
        </p:nvPicPr>
        <p:blipFill>
          <a:blip r:embed="rId4"/>
          <a:stretch>
            <a:fillRect/>
          </a:stretch>
        </p:blipFill>
        <p:spPr>
          <a:xfrm>
            <a:off x="196647" y="1955928"/>
            <a:ext cx="6403465" cy="3787647"/>
          </a:xfrm>
          <a:prstGeom prst="rect">
            <a:avLst/>
          </a:prstGeom>
        </p:spPr>
      </p:pic>
      <p:sp>
        <p:nvSpPr>
          <p:cNvPr id="9" name="文本框 8">
            <a:extLst>
              <a:ext uri="{FF2B5EF4-FFF2-40B4-BE49-F238E27FC236}">
                <a16:creationId xmlns:a16="http://schemas.microsoft.com/office/drawing/2014/main" id="{BAE6B93D-FA51-1607-EDA4-8E8F44794BBC}"/>
              </a:ext>
            </a:extLst>
          </p:cNvPr>
          <p:cNvSpPr txBox="1"/>
          <p:nvPr/>
        </p:nvSpPr>
        <p:spPr>
          <a:xfrm>
            <a:off x="6719889" y="1280427"/>
            <a:ext cx="5207000" cy="6108700"/>
          </a:xfrm>
          <a:prstGeom prst="rect">
            <a:avLst/>
          </a:prstGeom>
          <a:noFill/>
        </p:spPr>
        <p:txBody>
          <a:bodyPr wrap="square" rtlCol="0" anchor="t">
            <a:noAutofit/>
          </a:bodyPr>
          <a:lstStyle/>
          <a:p>
            <a:r>
              <a:rPr lang="zh-CN" altLang="en-US" sz="2400" dirty="0"/>
              <a:t>       数千万年以来，多年冻土区的低温环境限制了土壤有机质的分解，使埋藏在冻土层中的动植物残体以有机碳的形式逐渐累积。</a:t>
            </a:r>
            <a:endParaRPr lang="en-US" altLang="zh-CN" sz="2400" dirty="0"/>
          </a:p>
          <a:p>
            <a:endParaRPr lang="en-US" altLang="zh-CN" sz="2400" dirty="0"/>
          </a:p>
          <a:p>
            <a:r>
              <a:rPr lang="zh-CN" altLang="en-US" sz="2400" dirty="0"/>
              <a:t>        据估计，北半球多年冻土区表层土壤和深层沉积物的有机碳储量为</a:t>
            </a:r>
            <a:r>
              <a:rPr lang="en-US" altLang="zh-CN" sz="2400" dirty="0"/>
              <a:t>1460</a:t>
            </a:r>
            <a:r>
              <a:rPr lang="zh-CN" altLang="en-US" sz="2400" dirty="0"/>
              <a:t>～</a:t>
            </a:r>
            <a:r>
              <a:rPr lang="en-US" altLang="zh-CN" sz="2400" dirty="0"/>
              <a:t>1600 Pg</a:t>
            </a:r>
            <a:r>
              <a:rPr lang="zh-CN" altLang="en-US" sz="2400" dirty="0"/>
              <a:t>，其中多年冻土区表层</a:t>
            </a:r>
            <a:r>
              <a:rPr lang="en-US" altLang="zh-CN" sz="2400" dirty="0"/>
              <a:t>0</a:t>
            </a:r>
            <a:r>
              <a:rPr lang="zh-CN" altLang="en-US" sz="2400" dirty="0"/>
              <a:t>～</a:t>
            </a:r>
            <a:r>
              <a:rPr lang="en-US" altLang="zh-CN" sz="2400" dirty="0"/>
              <a:t>3m</a:t>
            </a:r>
            <a:r>
              <a:rPr lang="zh-CN" altLang="en-US" sz="2400" dirty="0"/>
              <a:t>土壤和沉积物的碳储量约为</a:t>
            </a:r>
            <a:r>
              <a:rPr lang="en-US" altLang="zh-CN" sz="2400" dirty="0"/>
              <a:t>1070</a:t>
            </a:r>
            <a:r>
              <a:rPr lang="zh-CN" altLang="en-US" sz="2400" dirty="0"/>
              <a:t>～</a:t>
            </a:r>
            <a:r>
              <a:rPr lang="en-US" altLang="zh-CN" sz="2400" dirty="0"/>
              <a:t>1360 Pg</a:t>
            </a:r>
            <a:r>
              <a:rPr lang="zh-CN" altLang="en-US" sz="2400" dirty="0"/>
              <a:t>，表层</a:t>
            </a:r>
            <a:r>
              <a:rPr lang="en-US" altLang="zh-CN" sz="2400" dirty="0"/>
              <a:t>0</a:t>
            </a:r>
            <a:r>
              <a:rPr lang="zh-CN" altLang="en-US" sz="2400" dirty="0"/>
              <a:t>～</a:t>
            </a:r>
            <a:r>
              <a:rPr lang="en-US" altLang="zh-CN" sz="2400" dirty="0"/>
              <a:t>1 m</a:t>
            </a:r>
            <a:r>
              <a:rPr lang="zh-CN" altLang="en-US" sz="2400" dirty="0"/>
              <a:t>土壤的有机碳储量约为</a:t>
            </a:r>
            <a:r>
              <a:rPr lang="en-US" altLang="zh-CN" sz="2400" dirty="0"/>
              <a:t>300</a:t>
            </a:r>
            <a:r>
              <a:rPr lang="zh-CN" altLang="en-US" sz="2400" dirty="0"/>
              <a:t>～</a:t>
            </a:r>
            <a:r>
              <a:rPr lang="en-US" altLang="zh-CN" sz="2400" dirty="0"/>
              <a:t>400 Pg</a:t>
            </a:r>
            <a:r>
              <a:rPr lang="zh-CN" altLang="en-US" sz="2400" dirty="0"/>
              <a:t>，其余的有机碳存储在深层沉积物中。此外，</a:t>
            </a:r>
            <a:r>
              <a:rPr lang="en-US" altLang="zh-CN" sz="2400" dirty="0"/>
              <a:t>280</a:t>
            </a:r>
            <a:r>
              <a:rPr lang="zh-CN" altLang="en-US" sz="2400" dirty="0"/>
              <a:t>～</a:t>
            </a:r>
            <a:r>
              <a:rPr lang="en-US" altLang="zh-CN" sz="2400" dirty="0"/>
              <a:t>340 Pg C</a:t>
            </a:r>
            <a:r>
              <a:rPr lang="zh-CN" altLang="en-US" sz="2400" dirty="0"/>
              <a:t>储存在北半球多年冻土区内的无多年冻土的地区</a:t>
            </a:r>
          </a:p>
        </p:txBody>
      </p:sp>
      <p:sp>
        <p:nvSpPr>
          <p:cNvPr id="13" name="文本框 12">
            <a:extLst>
              <a:ext uri="{FF2B5EF4-FFF2-40B4-BE49-F238E27FC236}">
                <a16:creationId xmlns:a16="http://schemas.microsoft.com/office/drawing/2014/main" id="{F3B49D67-6767-B825-53CB-DA02395393D3}"/>
              </a:ext>
            </a:extLst>
          </p:cNvPr>
          <p:cNvSpPr txBox="1"/>
          <p:nvPr/>
        </p:nvSpPr>
        <p:spPr>
          <a:xfrm>
            <a:off x="1937742" y="6554343"/>
            <a:ext cx="8316516" cy="261610"/>
          </a:xfrm>
          <a:prstGeom prst="rect">
            <a:avLst/>
          </a:prstGeom>
          <a:noFill/>
        </p:spPr>
        <p:txBody>
          <a:bodyPr wrap="square">
            <a:spAutoFit/>
          </a:bodyPr>
          <a:lstStyle/>
          <a:p>
            <a:r>
              <a:rPr lang="en-US" altLang="zh-CN" sz="1100" i="1" dirty="0"/>
              <a:t>Cite</a:t>
            </a:r>
            <a:r>
              <a:rPr lang="zh-CN" altLang="en-US" sz="1100" i="1" dirty="0"/>
              <a:t>：刘和斌，母梅，牟翠翠，吴晓东，</a:t>
            </a:r>
            <a:r>
              <a:rPr lang="en-US" altLang="zh-CN" sz="1100" i="1" dirty="0"/>
              <a:t>IPCC</a:t>
            </a:r>
            <a:r>
              <a:rPr lang="zh-CN" altLang="en-US" sz="1100" i="1" dirty="0"/>
              <a:t>第六次评估报告解读：北半球多年冻土碳的观测结果和预估</a:t>
            </a:r>
            <a:r>
              <a:rPr lang="en-US" altLang="zh-CN" sz="1100" i="1" dirty="0"/>
              <a:t>.2023.</a:t>
            </a:r>
            <a:r>
              <a:rPr lang="zh-CN" altLang="en-US" sz="1100" i="1" dirty="0"/>
              <a:t>冰川冻土</a:t>
            </a:r>
            <a:r>
              <a:rPr lang="en-US" altLang="zh-CN" sz="1100" i="1" dirty="0"/>
              <a:t>.P642.14;P467</a:t>
            </a:r>
          </a:p>
        </p:txBody>
      </p:sp>
      <p:sp>
        <p:nvSpPr>
          <p:cNvPr id="14" name="文本框 13">
            <a:extLst>
              <a:ext uri="{FF2B5EF4-FFF2-40B4-BE49-F238E27FC236}">
                <a16:creationId xmlns:a16="http://schemas.microsoft.com/office/drawing/2014/main" id="{9FA496F4-C24A-F1A5-B711-C2551C2B0827}"/>
              </a:ext>
            </a:extLst>
          </p:cNvPr>
          <p:cNvSpPr txBox="1"/>
          <p:nvPr/>
        </p:nvSpPr>
        <p:spPr>
          <a:xfrm>
            <a:off x="196647" y="42047"/>
            <a:ext cx="3389516" cy="830997"/>
          </a:xfrm>
          <a:prstGeom prst="rect">
            <a:avLst/>
          </a:prstGeom>
          <a:noFill/>
        </p:spPr>
        <p:txBody>
          <a:bodyPr wrap="square" rtlCol="0">
            <a:spAutoFit/>
          </a:bodyPr>
          <a:lstStyle/>
          <a:p>
            <a:r>
              <a:rPr lang="zh-CN" altLang="en-US" sz="2400" b="1" dirty="0">
                <a:solidFill>
                  <a:schemeClr val="bg1"/>
                </a:solidFill>
              </a:rPr>
              <a:t>第三部分 </a:t>
            </a:r>
            <a:endParaRPr lang="en-US" altLang="zh-CN" sz="2400" b="1" dirty="0">
              <a:solidFill>
                <a:schemeClr val="bg1"/>
              </a:solidFill>
            </a:endParaRPr>
          </a:p>
          <a:p>
            <a:r>
              <a:rPr lang="zh-CN" altLang="en-US" sz="2400" b="1" dirty="0">
                <a:solidFill>
                  <a:schemeClr val="bg1"/>
                </a:solidFill>
              </a:rPr>
              <a:t>永久冻土退化与临界点</a:t>
            </a:r>
          </a:p>
        </p:txBody>
      </p:sp>
    </p:spTree>
    <p:extLst>
      <p:ext uri="{BB962C8B-B14F-4D97-AF65-F5344CB8AC3E}">
        <p14:creationId xmlns:p14="http://schemas.microsoft.com/office/powerpoint/2010/main" val="984255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8488B-25D6-415F-DF57-1EE05712C4C4}"/>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4AF261B8-AAB3-E6D4-9241-40BF7DAD1A21}"/>
              </a:ext>
            </a:extLst>
          </p:cNvPr>
          <p:cNvSpPr/>
          <p:nvPr/>
        </p:nvSpPr>
        <p:spPr>
          <a:xfrm>
            <a:off x="0" y="0"/>
            <a:ext cx="12192000" cy="919253"/>
          </a:xfrm>
          <a:prstGeom prst="rect">
            <a:avLst/>
          </a:prstGeom>
          <a:solidFill>
            <a:srgbClr val="9A00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2">
            <a:extLst>
              <a:ext uri="{FF2B5EF4-FFF2-40B4-BE49-F238E27FC236}">
                <a16:creationId xmlns:a16="http://schemas.microsoft.com/office/drawing/2014/main" id="{BF8AE815-3A79-540B-803A-BB0E309A5182}"/>
              </a:ext>
            </a:extLst>
          </p:cNvPr>
          <p:cNvPicPr>
            <a:picLocks noChangeAspect="1"/>
          </p:cNvPicPr>
          <p:nvPr/>
        </p:nvPicPr>
        <p:blipFill>
          <a:blip r:embed="rId3">
            <a:lum/>
            <a:extLst>
              <a:ext uri="">
                <a14:imgProps xmlns="" xmlns:a14="http://schemas.microsoft.com/office/drawing/2010/main">
                  <a14:imgLayer>
                    <a14:imgEffect>
                      <a14:brightnessContrast bright="0" contrast="0"/>
                      <a14:colorTemperature colorTemp="6500"/>
                      <a14:saturation sat="100000"/>
                      <a14:sharpenSoften amount="0"/>
                    </a14:imgEffect>
                  </a14:imgLayer>
                </a14:imgProps>
              </a:ext>
            </a:extLst>
          </a:blip>
          <a:stretch/>
        </p:blipFill>
        <p:spPr>
          <a:xfrm>
            <a:off x="9548895" y="130537"/>
            <a:ext cx="2336532" cy="658178"/>
          </a:xfrm>
          <a:prstGeom prst="rect">
            <a:avLst/>
          </a:prstGeom>
        </p:spPr>
      </p:pic>
      <p:sp>
        <p:nvSpPr>
          <p:cNvPr id="3" name="文本框 2">
            <a:extLst>
              <a:ext uri="{FF2B5EF4-FFF2-40B4-BE49-F238E27FC236}">
                <a16:creationId xmlns:a16="http://schemas.microsoft.com/office/drawing/2014/main" id="{67BAC394-8226-CCCC-54F0-5C37DB8AE91D}"/>
              </a:ext>
            </a:extLst>
          </p:cNvPr>
          <p:cNvSpPr txBox="1"/>
          <p:nvPr/>
        </p:nvSpPr>
        <p:spPr>
          <a:xfrm>
            <a:off x="196647" y="1114425"/>
            <a:ext cx="5275466" cy="646331"/>
          </a:xfrm>
          <a:prstGeom prst="rect">
            <a:avLst/>
          </a:prstGeom>
          <a:noFill/>
        </p:spPr>
        <p:txBody>
          <a:bodyPr wrap="square" rtlCol="0">
            <a:spAutoFit/>
          </a:bodyPr>
          <a:lstStyle/>
          <a:p>
            <a:r>
              <a:rPr kumimoji="1" lang="zh-CN" altLang="en-US" sz="3600" dirty="0"/>
              <a:t>多年冻土碳库及气候效应</a:t>
            </a:r>
          </a:p>
        </p:txBody>
      </p:sp>
      <p:pic>
        <p:nvPicPr>
          <p:cNvPr id="6" name="图片 5">
            <a:extLst>
              <a:ext uri="{FF2B5EF4-FFF2-40B4-BE49-F238E27FC236}">
                <a16:creationId xmlns:a16="http://schemas.microsoft.com/office/drawing/2014/main" id="{9CD07854-97FC-58A0-F1A1-FB1C95AA449E}"/>
              </a:ext>
            </a:extLst>
          </p:cNvPr>
          <p:cNvPicPr>
            <a:picLocks noChangeAspect="1"/>
          </p:cNvPicPr>
          <p:nvPr/>
        </p:nvPicPr>
        <p:blipFill>
          <a:blip r:embed="rId4"/>
          <a:stretch>
            <a:fillRect/>
          </a:stretch>
        </p:blipFill>
        <p:spPr>
          <a:xfrm>
            <a:off x="196647" y="1955928"/>
            <a:ext cx="6403465" cy="3787647"/>
          </a:xfrm>
          <a:prstGeom prst="rect">
            <a:avLst/>
          </a:prstGeom>
        </p:spPr>
      </p:pic>
      <p:sp>
        <p:nvSpPr>
          <p:cNvPr id="8" name="文本框 7">
            <a:extLst>
              <a:ext uri="{FF2B5EF4-FFF2-40B4-BE49-F238E27FC236}">
                <a16:creationId xmlns:a16="http://schemas.microsoft.com/office/drawing/2014/main" id="{440785F7-362B-38F9-4213-B0A0FB3732F3}"/>
              </a:ext>
            </a:extLst>
          </p:cNvPr>
          <p:cNvSpPr txBox="1"/>
          <p:nvPr/>
        </p:nvSpPr>
        <p:spPr>
          <a:xfrm>
            <a:off x="7041357" y="2090172"/>
            <a:ext cx="4688681" cy="2677656"/>
          </a:xfrm>
          <a:prstGeom prst="rect">
            <a:avLst/>
          </a:prstGeom>
          <a:noFill/>
        </p:spPr>
        <p:txBody>
          <a:bodyPr wrap="square">
            <a:spAutoFit/>
          </a:bodyPr>
          <a:lstStyle/>
          <a:p>
            <a:r>
              <a:rPr lang="zh-CN" altLang="en-US" sz="2400" dirty="0"/>
              <a:t>       多年冻土区作为全球碳库的重要组成部分，在全球变暖的气候背景下，其升温速率是全球平均水平的两倍多，这可能会导致多年冻土加速退化并促进微生物分解有机质释放温室气体的过程，从而使气候进一步变暖。</a:t>
            </a:r>
          </a:p>
        </p:txBody>
      </p:sp>
      <p:sp>
        <p:nvSpPr>
          <p:cNvPr id="11" name="文本框 10">
            <a:extLst>
              <a:ext uri="{FF2B5EF4-FFF2-40B4-BE49-F238E27FC236}">
                <a16:creationId xmlns:a16="http://schemas.microsoft.com/office/drawing/2014/main" id="{F445D2E4-CEDD-FCA5-CA8C-5FAE7CAE64B3}"/>
              </a:ext>
            </a:extLst>
          </p:cNvPr>
          <p:cNvSpPr txBox="1"/>
          <p:nvPr/>
        </p:nvSpPr>
        <p:spPr>
          <a:xfrm>
            <a:off x="1937742" y="6554343"/>
            <a:ext cx="8316516" cy="261610"/>
          </a:xfrm>
          <a:prstGeom prst="rect">
            <a:avLst/>
          </a:prstGeom>
          <a:noFill/>
        </p:spPr>
        <p:txBody>
          <a:bodyPr wrap="square">
            <a:spAutoFit/>
          </a:bodyPr>
          <a:lstStyle/>
          <a:p>
            <a:r>
              <a:rPr lang="en-US" altLang="zh-CN" sz="1100" i="1" dirty="0"/>
              <a:t>Cite</a:t>
            </a:r>
            <a:r>
              <a:rPr lang="zh-CN" altLang="en-US" sz="1100" i="1" dirty="0"/>
              <a:t>：刘和斌，母梅，牟翠翠，吴晓东，</a:t>
            </a:r>
            <a:r>
              <a:rPr lang="en-US" altLang="zh-CN" sz="1100" i="1" dirty="0"/>
              <a:t>IPCC</a:t>
            </a:r>
            <a:r>
              <a:rPr lang="zh-CN" altLang="en-US" sz="1100" i="1" dirty="0"/>
              <a:t>第六次评估报告解读：北半球多年冻土碳的观测结果和预估</a:t>
            </a:r>
            <a:r>
              <a:rPr lang="en-US" altLang="zh-CN" sz="1100" i="1" dirty="0"/>
              <a:t>.2023.</a:t>
            </a:r>
            <a:r>
              <a:rPr lang="zh-CN" altLang="en-US" sz="1100" i="1" dirty="0"/>
              <a:t>冰川冻土</a:t>
            </a:r>
            <a:r>
              <a:rPr lang="en-US" altLang="zh-CN" sz="1100" i="1" dirty="0"/>
              <a:t>.P642.14;P467</a:t>
            </a:r>
          </a:p>
        </p:txBody>
      </p:sp>
      <p:sp>
        <p:nvSpPr>
          <p:cNvPr id="12" name="文本框 11">
            <a:extLst>
              <a:ext uri="{FF2B5EF4-FFF2-40B4-BE49-F238E27FC236}">
                <a16:creationId xmlns:a16="http://schemas.microsoft.com/office/drawing/2014/main" id="{B9EDB804-A9C5-ADFC-4DBB-54C618524572}"/>
              </a:ext>
            </a:extLst>
          </p:cNvPr>
          <p:cNvSpPr txBox="1"/>
          <p:nvPr/>
        </p:nvSpPr>
        <p:spPr>
          <a:xfrm>
            <a:off x="196647" y="42047"/>
            <a:ext cx="3389516" cy="830997"/>
          </a:xfrm>
          <a:prstGeom prst="rect">
            <a:avLst/>
          </a:prstGeom>
          <a:noFill/>
        </p:spPr>
        <p:txBody>
          <a:bodyPr wrap="square" rtlCol="0">
            <a:spAutoFit/>
          </a:bodyPr>
          <a:lstStyle/>
          <a:p>
            <a:r>
              <a:rPr lang="zh-CN" altLang="en-US" sz="2400" b="1" dirty="0">
                <a:solidFill>
                  <a:schemeClr val="bg1"/>
                </a:solidFill>
              </a:rPr>
              <a:t>第三部分 </a:t>
            </a:r>
            <a:endParaRPr lang="en-US" altLang="zh-CN" sz="2400" b="1" dirty="0">
              <a:solidFill>
                <a:schemeClr val="bg1"/>
              </a:solidFill>
            </a:endParaRPr>
          </a:p>
          <a:p>
            <a:r>
              <a:rPr lang="zh-CN" altLang="en-US" sz="2400" b="1" dirty="0">
                <a:solidFill>
                  <a:schemeClr val="bg1"/>
                </a:solidFill>
              </a:rPr>
              <a:t>永久冻土退化与临界点</a:t>
            </a:r>
          </a:p>
        </p:txBody>
      </p:sp>
    </p:spTree>
    <p:extLst>
      <p:ext uri="{BB962C8B-B14F-4D97-AF65-F5344CB8AC3E}">
        <p14:creationId xmlns:p14="http://schemas.microsoft.com/office/powerpoint/2010/main" val="2039202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B7DCE-EA88-4178-A829-5327705BE601}"/>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3DE2906A-0D96-F43D-5A74-D7FB1A4B9922}"/>
              </a:ext>
            </a:extLst>
          </p:cNvPr>
          <p:cNvSpPr/>
          <p:nvPr/>
        </p:nvSpPr>
        <p:spPr>
          <a:xfrm>
            <a:off x="0" y="0"/>
            <a:ext cx="12192000" cy="919253"/>
          </a:xfrm>
          <a:prstGeom prst="rect">
            <a:avLst/>
          </a:prstGeom>
          <a:solidFill>
            <a:srgbClr val="9A00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2">
            <a:extLst>
              <a:ext uri="{FF2B5EF4-FFF2-40B4-BE49-F238E27FC236}">
                <a16:creationId xmlns:a16="http://schemas.microsoft.com/office/drawing/2014/main" id="{18E862B9-CA9C-C2A7-54A2-B3650BF641C7}"/>
              </a:ext>
            </a:extLst>
          </p:cNvPr>
          <p:cNvPicPr>
            <a:picLocks noChangeAspect="1"/>
          </p:cNvPicPr>
          <p:nvPr/>
        </p:nvPicPr>
        <p:blipFill>
          <a:blip r:embed="rId3">
            <a:lum/>
            <a:extLst>
              <a:ext uri="">
                <a14:imgProps xmlns="" xmlns:a14="http://schemas.microsoft.com/office/drawing/2010/main">
                  <a14:imgLayer>
                    <a14:imgEffect>
                      <a14:brightnessContrast bright="0" contrast="0"/>
                      <a14:colorTemperature colorTemp="6500"/>
                      <a14:saturation sat="100000"/>
                      <a14:sharpenSoften amount="0"/>
                    </a14:imgEffect>
                  </a14:imgLayer>
                </a14:imgProps>
              </a:ext>
            </a:extLst>
          </a:blip>
          <a:stretch/>
        </p:blipFill>
        <p:spPr>
          <a:xfrm>
            <a:off x="9548895" y="130537"/>
            <a:ext cx="2336532" cy="658178"/>
          </a:xfrm>
          <a:prstGeom prst="rect">
            <a:avLst/>
          </a:prstGeom>
        </p:spPr>
      </p:pic>
      <p:pic>
        <p:nvPicPr>
          <p:cNvPr id="7" name="图片 6">
            <a:extLst>
              <a:ext uri="{FF2B5EF4-FFF2-40B4-BE49-F238E27FC236}">
                <a16:creationId xmlns:a16="http://schemas.microsoft.com/office/drawing/2014/main" id="{57FD9ED8-1A24-76D7-4A95-215930166543}"/>
              </a:ext>
            </a:extLst>
          </p:cNvPr>
          <p:cNvPicPr>
            <a:picLocks noChangeAspect="1"/>
          </p:cNvPicPr>
          <p:nvPr/>
        </p:nvPicPr>
        <p:blipFill>
          <a:blip r:embed="rId4"/>
          <a:stretch>
            <a:fillRect/>
          </a:stretch>
        </p:blipFill>
        <p:spPr>
          <a:xfrm>
            <a:off x="400844" y="1614227"/>
            <a:ext cx="5683250" cy="4232165"/>
          </a:xfrm>
          <a:prstGeom prst="rect">
            <a:avLst/>
          </a:prstGeom>
        </p:spPr>
      </p:pic>
      <p:sp>
        <p:nvSpPr>
          <p:cNvPr id="13" name="文本框 12">
            <a:extLst>
              <a:ext uri="{FF2B5EF4-FFF2-40B4-BE49-F238E27FC236}">
                <a16:creationId xmlns:a16="http://schemas.microsoft.com/office/drawing/2014/main" id="{74C41554-B97F-3065-F383-63A1D0D04BEE}"/>
              </a:ext>
            </a:extLst>
          </p:cNvPr>
          <p:cNvSpPr txBox="1"/>
          <p:nvPr/>
        </p:nvSpPr>
        <p:spPr>
          <a:xfrm>
            <a:off x="6084094" y="1201892"/>
            <a:ext cx="6107906" cy="5056834"/>
          </a:xfrm>
          <a:prstGeom prst="rect">
            <a:avLst/>
          </a:prstGeom>
          <a:noFill/>
        </p:spPr>
        <p:txBody>
          <a:bodyPr wrap="square">
            <a:spAutoFit/>
          </a:bodyPr>
          <a:lstStyle/>
          <a:p>
            <a:pPr>
              <a:lnSpc>
                <a:spcPct val="120000"/>
              </a:lnSpc>
            </a:pPr>
            <a:r>
              <a:rPr lang="zh-CN" altLang="en-US" dirty="0"/>
              <a:t>       太阳辐射致使大气升温变暖，这是整个碳循环的起始因素，大气的升温有直接导致永久冻土层温度升高和融化，在土壤有机碳库（</a:t>
            </a:r>
            <a:r>
              <a:rPr lang="en-US" altLang="zh-CN" dirty="0"/>
              <a:t>Soil organic carbon pools</a:t>
            </a:r>
            <a:r>
              <a:rPr lang="zh-CN" altLang="en-US" dirty="0"/>
              <a:t>）中永久冻土层的融化使有机碳开始分解并释放温室气体（</a:t>
            </a:r>
            <a:r>
              <a:rPr lang="en-US" altLang="zh-CN" dirty="0"/>
              <a:t>CO</a:t>
            </a:r>
            <a:r>
              <a:rPr lang="en-US" altLang="en-US" dirty="0"/>
              <a:t>₂</a:t>
            </a:r>
            <a:r>
              <a:rPr lang="zh-CN" altLang="en-US" dirty="0"/>
              <a:t>、</a:t>
            </a:r>
            <a:r>
              <a:rPr lang="en-US" altLang="zh-CN" dirty="0"/>
              <a:t>CH</a:t>
            </a:r>
            <a:r>
              <a:rPr lang="en-US" altLang="en-US" dirty="0"/>
              <a:t>₄</a:t>
            </a:r>
            <a:r>
              <a:rPr lang="zh-CN" altLang="en-US" dirty="0"/>
              <a:t>）</a:t>
            </a:r>
            <a:endParaRPr lang="en-US" altLang="zh-CN" dirty="0"/>
          </a:p>
          <a:p>
            <a:pPr>
              <a:lnSpc>
                <a:spcPct val="120000"/>
              </a:lnSpc>
            </a:pPr>
            <a:endParaRPr lang="zh-CN" altLang="en-US" dirty="0"/>
          </a:p>
          <a:p>
            <a:pPr>
              <a:lnSpc>
                <a:spcPct val="120000"/>
              </a:lnSpc>
            </a:pPr>
            <a:r>
              <a:rPr lang="zh-CN" altLang="en-US" dirty="0"/>
              <a:t>       在地表部分有植物碳库（</a:t>
            </a:r>
            <a:r>
              <a:rPr lang="en-US" altLang="zh-CN" dirty="0"/>
              <a:t>Plant carbon pools</a:t>
            </a:r>
            <a:r>
              <a:rPr lang="zh-CN" altLang="en-US" dirty="0"/>
              <a:t>）。绿色箭头表示碳在植物中的吸收（</a:t>
            </a:r>
            <a:r>
              <a:rPr lang="en-US" altLang="zh-CN" dirty="0"/>
              <a:t>C uptake</a:t>
            </a:r>
            <a:r>
              <a:rPr lang="zh-CN" altLang="en-US" dirty="0"/>
              <a:t>）和释放（</a:t>
            </a:r>
            <a:r>
              <a:rPr lang="en-US" altLang="zh-CN" dirty="0"/>
              <a:t>ER</a:t>
            </a:r>
            <a:r>
              <a:rPr lang="zh-CN" altLang="en-US" dirty="0"/>
              <a:t>）。植物通过光合作用吸收碳，同时通过呼吸作用等释放碳，与土壤和永久冻土层的碳循环相互影响。</a:t>
            </a:r>
            <a:endParaRPr lang="en-US" altLang="zh-CN" dirty="0"/>
          </a:p>
          <a:p>
            <a:pPr>
              <a:lnSpc>
                <a:spcPct val="120000"/>
              </a:lnSpc>
            </a:pPr>
            <a:endParaRPr lang="zh-CN" altLang="en-US" dirty="0"/>
          </a:p>
          <a:p>
            <a:pPr>
              <a:lnSpc>
                <a:spcPct val="120000"/>
              </a:lnSpc>
            </a:pPr>
            <a:r>
              <a:rPr lang="zh-CN" altLang="en-US" dirty="0"/>
              <a:t>       在中部区域，标注了热影响区域（</a:t>
            </a:r>
            <a:r>
              <a:rPr lang="en-US" altLang="zh-CN" dirty="0" err="1"/>
              <a:t>Thermokarst</a:t>
            </a:r>
            <a:r>
              <a:rPr lang="en-US" altLang="zh-CN" dirty="0"/>
              <a:t> - affected areas</a:t>
            </a:r>
            <a:r>
              <a:rPr lang="zh-CN" altLang="en-US" dirty="0"/>
              <a:t>）。红色箭头表示在这些区域存在碳的释放（</a:t>
            </a:r>
            <a:r>
              <a:rPr lang="en-US" altLang="zh-CN" dirty="0"/>
              <a:t>ER</a:t>
            </a:r>
            <a:r>
              <a:rPr lang="zh-CN" altLang="en-US" dirty="0"/>
              <a:t>）和温室气体排放（</a:t>
            </a:r>
            <a:r>
              <a:rPr lang="en-US" altLang="zh-CN" dirty="0"/>
              <a:t>Greenhouse gas emission</a:t>
            </a:r>
            <a:r>
              <a:rPr lang="zh-CN" altLang="en-US" dirty="0"/>
              <a:t>）。然而，这些区域的碳释放量和具体机制还不清楚，是当前研究的一个未知领域。</a:t>
            </a:r>
          </a:p>
        </p:txBody>
      </p:sp>
      <p:sp>
        <p:nvSpPr>
          <p:cNvPr id="14" name="文本框 13">
            <a:extLst>
              <a:ext uri="{FF2B5EF4-FFF2-40B4-BE49-F238E27FC236}">
                <a16:creationId xmlns:a16="http://schemas.microsoft.com/office/drawing/2014/main" id="{CD1B447A-D686-B301-16B9-0811B483027A}"/>
              </a:ext>
            </a:extLst>
          </p:cNvPr>
          <p:cNvSpPr txBox="1"/>
          <p:nvPr/>
        </p:nvSpPr>
        <p:spPr>
          <a:xfrm>
            <a:off x="2391592" y="6465853"/>
            <a:ext cx="8729663" cy="261610"/>
          </a:xfrm>
          <a:prstGeom prst="rect">
            <a:avLst/>
          </a:prstGeom>
          <a:noFill/>
        </p:spPr>
        <p:txBody>
          <a:bodyPr wrap="square" rtlCol="0">
            <a:spAutoFit/>
          </a:bodyPr>
          <a:lstStyle/>
          <a:p>
            <a:r>
              <a:rPr lang="en-US" altLang="zh-CN" sz="1100" i="1" dirty="0"/>
              <a:t>Cite</a:t>
            </a:r>
            <a:r>
              <a:rPr lang="zh-CN" altLang="en-US" sz="1100" i="1" dirty="0"/>
              <a:t>：王蓝翔，董慧科，龚平，王传飞，吴晓东</a:t>
            </a:r>
            <a:r>
              <a:rPr lang="en-US" altLang="zh-CN" sz="1100" i="1" dirty="0"/>
              <a:t>.(2021).</a:t>
            </a:r>
            <a:r>
              <a:rPr lang="zh-CN" altLang="en-US" sz="1100" i="1" dirty="0"/>
              <a:t>多年冻土退化下碳、氮和污染物循环研究进展</a:t>
            </a:r>
            <a:r>
              <a:rPr lang="en-US" altLang="zh-CN" sz="1100" i="1" dirty="0"/>
              <a:t>.</a:t>
            </a:r>
            <a:r>
              <a:rPr lang="zh-CN" altLang="en-US" sz="1100" i="1" dirty="0"/>
              <a:t>冰川冻土</a:t>
            </a:r>
            <a:r>
              <a:rPr lang="en-US" altLang="zh-CN" sz="1100" i="1" dirty="0"/>
              <a:t>.2021,43(05)</a:t>
            </a:r>
          </a:p>
        </p:txBody>
      </p:sp>
      <p:sp>
        <p:nvSpPr>
          <p:cNvPr id="15" name="文本框 14">
            <a:extLst>
              <a:ext uri="{FF2B5EF4-FFF2-40B4-BE49-F238E27FC236}">
                <a16:creationId xmlns:a16="http://schemas.microsoft.com/office/drawing/2014/main" id="{6E5E1D68-6E2A-539E-856C-209DB27C9DAF}"/>
              </a:ext>
            </a:extLst>
          </p:cNvPr>
          <p:cNvSpPr txBox="1"/>
          <p:nvPr/>
        </p:nvSpPr>
        <p:spPr>
          <a:xfrm>
            <a:off x="196647" y="42047"/>
            <a:ext cx="3389516" cy="830997"/>
          </a:xfrm>
          <a:prstGeom prst="rect">
            <a:avLst/>
          </a:prstGeom>
          <a:noFill/>
        </p:spPr>
        <p:txBody>
          <a:bodyPr wrap="square" rtlCol="0">
            <a:spAutoFit/>
          </a:bodyPr>
          <a:lstStyle/>
          <a:p>
            <a:r>
              <a:rPr lang="zh-CN" altLang="en-US" sz="2400" b="1" dirty="0">
                <a:solidFill>
                  <a:schemeClr val="bg1"/>
                </a:solidFill>
              </a:rPr>
              <a:t>第三部分 </a:t>
            </a:r>
            <a:endParaRPr lang="en-US" altLang="zh-CN" sz="2400" b="1" dirty="0">
              <a:solidFill>
                <a:schemeClr val="bg1"/>
              </a:solidFill>
            </a:endParaRPr>
          </a:p>
          <a:p>
            <a:r>
              <a:rPr lang="zh-CN" altLang="en-US" sz="2400" b="1" dirty="0">
                <a:solidFill>
                  <a:schemeClr val="bg1"/>
                </a:solidFill>
              </a:rPr>
              <a:t>永久冻土退化与临界点</a:t>
            </a:r>
          </a:p>
        </p:txBody>
      </p:sp>
    </p:spTree>
    <p:extLst>
      <p:ext uri="{BB962C8B-B14F-4D97-AF65-F5344CB8AC3E}">
        <p14:creationId xmlns:p14="http://schemas.microsoft.com/office/powerpoint/2010/main" val="2673875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889BA-8BBE-7F0F-BE02-877B19AD7C00}"/>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D76B09E7-67F8-869F-44D4-5D0AD21B0CCB}"/>
              </a:ext>
            </a:extLst>
          </p:cNvPr>
          <p:cNvSpPr/>
          <p:nvPr/>
        </p:nvSpPr>
        <p:spPr>
          <a:xfrm>
            <a:off x="0" y="0"/>
            <a:ext cx="12192000" cy="919253"/>
          </a:xfrm>
          <a:prstGeom prst="rect">
            <a:avLst/>
          </a:prstGeom>
          <a:solidFill>
            <a:srgbClr val="9A00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2">
            <a:extLst>
              <a:ext uri="{FF2B5EF4-FFF2-40B4-BE49-F238E27FC236}">
                <a16:creationId xmlns:a16="http://schemas.microsoft.com/office/drawing/2014/main" id="{E32BF74F-8C1A-706A-E976-373359D85A49}"/>
              </a:ext>
            </a:extLst>
          </p:cNvPr>
          <p:cNvPicPr>
            <a:picLocks noChangeAspect="1"/>
          </p:cNvPicPr>
          <p:nvPr/>
        </p:nvPicPr>
        <p:blipFill>
          <a:blip r:embed="rId3">
            <a:lum/>
            <a:extLst>
              <a:ext uri="">
                <a14:imgProps xmlns:a14="http://schemas.microsoft.com/office/drawing/2010/main" xmlns="">
                  <a14:imgLayer>
                    <a14:imgEffect>
                      <a14:brightnessContrast bright="0" contrast="0"/>
                      <a14:colorTemperature colorTemp="6500"/>
                      <a14:saturation sat="100000"/>
                      <a14:sharpenSoften amount="0"/>
                    </a14:imgEffect>
                  </a14:imgLayer>
                </a14:imgProps>
              </a:ext>
            </a:extLst>
          </a:blip>
          <a:stretch/>
        </p:blipFill>
        <p:spPr>
          <a:xfrm>
            <a:off x="9548895" y="130537"/>
            <a:ext cx="2336532" cy="658178"/>
          </a:xfrm>
          <a:prstGeom prst="rect">
            <a:avLst/>
          </a:prstGeom>
        </p:spPr>
      </p:pic>
      <p:sp>
        <p:nvSpPr>
          <p:cNvPr id="6" name="文本框 5">
            <a:extLst>
              <a:ext uri="{FF2B5EF4-FFF2-40B4-BE49-F238E27FC236}">
                <a16:creationId xmlns:a16="http://schemas.microsoft.com/office/drawing/2014/main" id="{5C1697F3-8529-D781-E2C9-A836D7695D12}"/>
              </a:ext>
            </a:extLst>
          </p:cNvPr>
          <p:cNvSpPr txBox="1"/>
          <p:nvPr/>
        </p:nvSpPr>
        <p:spPr>
          <a:xfrm>
            <a:off x="196647" y="1665380"/>
            <a:ext cx="5899353" cy="4401205"/>
          </a:xfrm>
          <a:prstGeom prst="rect">
            <a:avLst/>
          </a:prstGeom>
          <a:noFill/>
        </p:spPr>
        <p:txBody>
          <a:bodyPr wrap="square">
            <a:spAutoFit/>
          </a:bodyPr>
          <a:lstStyle/>
          <a:p>
            <a:r>
              <a:rPr lang="zh-CN" altLang="en-US" sz="2000" dirty="0"/>
              <a:t>       二氧化碳的增温效应：二氧化碳是最主要的温室气体之一，其在大气中的浓度增加会导致全球气温上升。当冻土中的有机碳分解产生大量二氧化碳并释放到大气中时，会进一步加剧温室效应，使全球气候变暖的趋势更加明显。据估计，如果冻土中的碳全部释放，可能会导致全球平均气温上升数摄氏度，这将对地球的气候系统产生极其严重的影响</a:t>
            </a:r>
            <a:endParaRPr lang="en-US" altLang="zh-CN" sz="2000" dirty="0"/>
          </a:p>
          <a:p>
            <a:endParaRPr lang="en-US" altLang="zh-CN" sz="2000" dirty="0"/>
          </a:p>
          <a:p>
            <a:r>
              <a:rPr lang="zh-CN" altLang="en-US" sz="2000" dirty="0"/>
              <a:t>       甲烷的强温室效应：除了二氧化碳，冻土退化还会释放出大量的甲烷。甲烷的温室效应是二氧化碳的数十倍，其对全球变暖的贡献不容忽视。在一些北极地区的湖泊和湿地等冻土退化较为严重的地方，已经观测到甲烷的排放量明显增加，这无疑会进一步推动气候变暖的进程，形成一个恶性循环</a:t>
            </a:r>
          </a:p>
        </p:txBody>
      </p:sp>
      <p:pic>
        <p:nvPicPr>
          <p:cNvPr id="7" name="图片 6">
            <a:extLst>
              <a:ext uri="{FF2B5EF4-FFF2-40B4-BE49-F238E27FC236}">
                <a16:creationId xmlns:a16="http://schemas.microsoft.com/office/drawing/2014/main" id="{19E36A31-3F1F-779D-2687-486173DF4C9B}"/>
              </a:ext>
            </a:extLst>
          </p:cNvPr>
          <p:cNvPicPr>
            <a:picLocks noChangeAspect="1"/>
          </p:cNvPicPr>
          <p:nvPr/>
        </p:nvPicPr>
        <p:blipFill>
          <a:blip r:embed="rId4"/>
          <a:stretch>
            <a:fillRect/>
          </a:stretch>
        </p:blipFill>
        <p:spPr>
          <a:xfrm>
            <a:off x="5899353" y="1867319"/>
            <a:ext cx="6096000" cy="3997325"/>
          </a:xfrm>
          <a:prstGeom prst="rect">
            <a:avLst/>
          </a:prstGeom>
        </p:spPr>
      </p:pic>
      <p:sp>
        <p:nvSpPr>
          <p:cNvPr id="8" name="文本框 7">
            <a:extLst>
              <a:ext uri="{FF2B5EF4-FFF2-40B4-BE49-F238E27FC236}">
                <a16:creationId xmlns:a16="http://schemas.microsoft.com/office/drawing/2014/main" id="{6BA09466-5010-9587-6A51-6529AF16DAAC}"/>
              </a:ext>
            </a:extLst>
          </p:cNvPr>
          <p:cNvSpPr txBox="1"/>
          <p:nvPr/>
        </p:nvSpPr>
        <p:spPr>
          <a:xfrm>
            <a:off x="196647" y="42047"/>
            <a:ext cx="3389516" cy="830997"/>
          </a:xfrm>
          <a:prstGeom prst="rect">
            <a:avLst/>
          </a:prstGeom>
          <a:noFill/>
        </p:spPr>
        <p:txBody>
          <a:bodyPr wrap="square" rtlCol="0">
            <a:spAutoFit/>
          </a:bodyPr>
          <a:lstStyle/>
          <a:p>
            <a:r>
              <a:rPr lang="zh-CN" altLang="en-US" sz="2400" b="1" dirty="0">
                <a:solidFill>
                  <a:schemeClr val="bg1"/>
                </a:solidFill>
              </a:rPr>
              <a:t>第三部分 </a:t>
            </a:r>
            <a:endParaRPr lang="en-US" altLang="zh-CN" sz="2400" b="1" dirty="0">
              <a:solidFill>
                <a:schemeClr val="bg1"/>
              </a:solidFill>
            </a:endParaRPr>
          </a:p>
          <a:p>
            <a:r>
              <a:rPr lang="zh-CN" altLang="en-US" sz="2400" b="1" dirty="0">
                <a:solidFill>
                  <a:schemeClr val="bg1"/>
                </a:solidFill>
              </a:rPr>
              <a:t>永久冻土退化与临界点</a:t>
            </a:r>
          </a:p>
        </p:txBody>
      </p:sp>
    </p:spTree>
    <p:extLst>
      <p:ext uri="{BB962C8B-B14F-4D97-AF65-F5344CB8AC3E}">
        <p14:creationId xmlns:p14="http://schemas.microsoft.com/office/powerpoint/2010/main" val="1134633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831A1-8615-0287-50ED-31DFAF88C027}"/>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4FEBDECB-0BF0-A8D6-2DB8-CBA6AFC7B3E8}"/>
              </a:ext>
            </a:extLst>
          </p:cNvPr>
          <p:cNvSpPr/>
          <p:nvPr/>
        </p:nvSpPr>
        <p:spPr>
          <a:xfrm>
            <a:off x="0" y="0"/>
            <a:ext cx="12192000" cy="919253"/>
          </a:xfrm>
          <a:prstGeom prst="rect">
            <a:avLst/>
          </a:prstGeom>
          <a:solidFill>
            <a:srgbClr val="9A00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2">
            <a:extLst>
              <a:ext uri="{FF2B5EF4-FFF2-40B4-BE49-F238E27FC236}">
                <a16:creationId xmlns:a16="http://schemas.microsoft.com/office/drawing/2014/main" id="{B68F3121-CF60-308C-182C-077053DB1771}"/>
              </a:ext>
            </a:extLst>
          </p:cNvPr>
          <p:cNvPicPr>
            <a:picLocks noChangeAspect="1"/>
          </p:cNvPicPr>
          <p:nvPr/>
        </p:nvPicPr>
        <p:blipFill>
          <a:blip r:embed="rId3">
            <a:lum/>
            <a:extLst>
              <a:ext uri="">
                <a14:imgProps xmlns="" xmlns:a14="http://schemas.microsoft.com/office/drawing/2010/main">
                  <a14:imgLayer>
                    <a14:imgEffect>
                      <a14:brightnessContrast bright="0" contrast="0"/>
                      <a14:colorTemperature colorTemp="6500"/>
                      <a14:saturation sat="100000"/>
                      <a14:sharpenSoften amount="0"/>
                    </a14:imgEffect>
                  </a14:imgLayer>
                </a14:imgProps>
              </a:ext>
            </a:extLst>
          </a:blip>
          <a:stretch/>
        </p:blipFill>
        <p:spPr>
          <a:xfrm>
            <a:off x="9548895" y="130537"/>
            <a:ext cx="2336532" cy="658178"/>
          </a:xfrm>
          <a:prstGeom prst="rect">
            <a:avLst/>
          </a:prstGeom>
        </p:spPr>
      </p:pic>
      <p:sp>
        <p:nvSpPr>
          <p:cNvPr id="6" name="文本框 5">
            <a:extLst>
              <a:ext uri="{FF2B5EF4-FFF2-40B4-BE49-F238E27FC236}">
                <a16:creationId xmlns:a16="http://schemas.microsoft.com/office/drawing/2014/main" id="{BAEE195A-300B-50A9-A74C-788B837A5CC6}"/>
              </a:ext>
            </a:extLst>
          </p:cNvPr>
          <p:cNvSpPr txBox="1"/>
          <p:nvPr/>
        </p:nvSpPr>
        <p:spPr>
          <a:xfrm>
            <a:off x="210548" y="1913401"/>
            <a:ext cx="6333127" cy="1754326"/>
          </a:xfrm>
          <a:prstGeom prst="rect">
            <a:avLst/>
          </a:prstGeom>
          <a:noFill/>
        </p:spPr>
        <p:txBody>
          <a:bodyPr wrap="square">
            <a:spAutoFit/>
          </a:bodyPr>
          <a:lstStyle/>
          <a:p>
            <a:r>
              <a:rPr lang="zh-CN" altLang="en-US" dirty="0"/>
              <a:t>        气温升高与冻土退化的相互促进：气候变暖导致冻土退化，而冻土退化释放的温室气体又会进一步加剧气候变暖，这种正反馈机制使得冻土退化一旦开始，就可能难以控制地持续下去，直至达到一个新的平衡状态。也就是说，一旦超过某个临界点，冻土退化和气候变暖之间的相互作用将不断增强，导致整个气候系统发生重大变化。</a:t>
            </a:r>
            <a:endParaRPr lang="en-US" altLang="zh-CN" dirty="0"/>
          </a:p>
        </p:txBody>
      </p:sp>
      <p:pic>
        <p:nvPicPr>
          <p:cNvPr id="1026" name="Picture 2" descr="【地·新说】头脑风暴：从深部碳循环探秘地球的“呼吸作用”-天津大学地球系统科学学院">
            <a:extLst>
              <a:ext uri="{FF2B5EF4-FFF2-40B4-BE49-F238E27FC236}">
                <a16:creationId xmlns:a16="http://schemas.microsoft.com/office/drawing/2014/main" id="{011BF9A0-8157-403B-682E-B171E28FC9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3675" y="2132067"/>
            <a:ext cx="5648325" cy="346012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A82E4000-EC04-13F5-FC13-135A864DCCAE}"/>
              </a:ext>
            </a:extLst>
          </p:cNvPr>
          <p:cNvSpPr txBox="1"/>
          <p:nvPr/>
        </p:nvSpPr>
        <p:spPr>
          <a:xfrm>
            <a:off x="196647" y="3756179"/>
            <a:ext cx="6136480" cy="2308324"/>
          </a:xfrm>
          <a:prstGeom prst="rect">
            <a:avLst/>
          </a:prstGeom>
          <a:noFill/>
        </p:spPr>
        <p:txBody>
          <a:bodyPr wrap="square">
            <a:spAutoFit/>
          </a:bodyPr>
          <a:lstStyle/>
          <a:p>
            <a:r>
              <a:rPr lang="zh-CN" altLang="en-US" sz="1800" dirty="0"/>
              <a:t>       冻土退化还会影响到地表植被的生长和分布</a:t>
            </a:r>
            <a:r>
              <a:rPr lang="en-US" altLang="zh-CN" sz="1800" dirty="0"/>
              <a:t>,</a:t>
            </a:r>
            <a:r>
              <a:rPr lang="zh-CN" altLang="en-US" sz="1800" dirty="0"/>
              <a:t>导致植被类型的改变，从原本的适应寒冷环境的植被转变为适应温暖环境的植被。这种植被变化可能会影响到生态系统的碳吸收能力，进而影响整个碳循环过程。例如，一些研究发现，北极地区的冻土退化使得原本以苔藓和地衣为主的植被群落逐渐被草本植物和灌木所取代，而草本植物和灌木的碳吸收能力相对较弱，这就导致了该地区生态系统碳汇功能的下降，进一步加剧了碳循环的不平衡。</a:t>
            </a:r>
            <a:endParaRPr lang="zh-CN" altLang="en-US" dirty="0"/>
          </a:p>
        </p:txBody>
      </p:sp>
      <p:sp>
        <p:nvSpPr>
          <p:cNvPr id="11" name="文本框 10">
            <a:extLst>
              <a:ext uri="{FF2B5EF4-FFF2-40B4-BE49-F238E27FC236}">
                <a16:creationId xmlns:a16="http://schemas.microsoft.com/office/drawing/2014/main" id="{D41BB9CF-7B78-A7C0-2751-AC40B397EA40}"/>
              </a:ext>
            </a:extLst>
          </p:cNvPr>
          <p:cNvSpPr txBox="1"/>
          <p:nvPr/>
        </p:nvSpPr>
        <p:spPr>
          <a:xfrm>
            <a:off x="196647" y="1114425"/>
            <a:ext cx="5275466" cy="646331"/>
          </a:xfrm>
          <a:prstGeom prst="rect">
            <a:avLst/>
          </a:prstGeom>
          <a:noFill/>
        </p:spPr>
        <p:txBody>
          <a:bodyPr wrap="square" rtlCol="0">
            <a:spAutoFit/>
          </a:bodyPr>
          <a:lstStyle/>
          <a:p>
            <a:r>
              <a:rPr kumimoji="1" lang="zh-CN" altLang="en-US" sz="3600" dirty="0"/>
              <a:t>碳循环的正反馈机制</a:t>
            </a:r>
          </a:p>
        </p:txBody>
      </p:sp>
      <p:sp>
        <p:nvSpPr>
          <p:cNvPr id="12" name="文本框 11">
            <a:extLst>
              <a:ext uri="{FF2B5EF4-FFF2-40B4-BE49-F238E27FC236}">
                <a16:creationId xmlns:a16="http://schemas.microsoft.com/office/drawing/2014/main" id="{F0708E18-A723-6B38-9AD4-06A3159FB737}"/>
              </a:ext>
            </a:extLst>
          </p:cNvPr>
          <p:cNvSpPr txBox="1"/>
          <p:nvPr/>
        </p:nvSpPr>
        <p:spPr>
          <a:xfrm>
            <a:off x="196647" y="42047"/>
            <a:ext cx="3389516" cy="830997"/>
          </a:xfrm>
          <a:prstGeom prst="rect">
            <a:avLst/>
          </a:prstGeom>
          <a:noFill/>
        </p:spPr>
        <p:txBody>
          <a:bodyPr wrap="square" rtlCol="0">
            <a:spAutoFit/>
          </a:bodyPr>
          <a:lstStyle/>
          <a:p>
            <a:r>
              <a:rPr lang="zh-CN" altLang="en-US" sz="2400" b="1" dirty="0">
                <a:solidFill>
                  <a:schemeClr val="bg1"/>
                </a:solidFill>
              </a:rPr>
              <a:t>第三部分 </a:t>
            </a:r>
            <a:endParaRPr lang="en-US" altLang="zh-CN" sz="2400" b="1" dirty="0">
              <a:solidFill>
                <a:schemeClr val="bg1"/>
              </a:solidFill>
            </a:endParaRPr>
          </a:p>
          <a:p>
            <a:r>
              <a:rPr lang="zh-CN" altLang="en-US" sz="2400" b="1" dirty="0">
                <a:solidFill>
                  <a:schemeClr val="bg1"/>
                </a:solidFill>
              </a:rPr>
              <a:t>永久冻土退化与临界点</a:t>
            </a:r>
          </a:p>
        </p:txBody>
      </p:sp>
    </p:spTree>
    <p:extLst>
      <p:ext uri="{BB962C8B-B14F-4D97-AF65-F5344CB8AC3E}">
        <p14:creationId xmlns:p14="http://schemas.microsoft.com/office/powerpoint/2010/main" val="781309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ED9A8-45F4-A5D3-FFDE-25D64ABF209B}"/>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00348C17-7CCC-10F1-8291-992EC8D2641C}"/>
              </a:ext>
            </a:extLst>
          </p:cNvPr>
          <p:cNvSpPr/>
          <p:nvPr/>
        </p:nvSpPr>
        <p:spPr>
          <a:xfrm>
            <a:off x="0" y="0"/>
            <a:ext cx="12192000" cy="919253"/>
          </a:xfrm>
          <a:prstGeom prst="rect">
            <a:avLst/>
          </a:prstGeom>
          <a:solidFill>
            <a:srgbClr val="9A00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2">
            <a:extLst>
              <a:ext uri="{FF2B5EF4-FFF2-40B4-BE49-F238E27FC236}">
                <a16:creationId xmlns:a16="http://schemas.microsoft.com/office/drawing/2014/main" id="{F21F908F-D2F1-FFB2-4F21-BC3533CCEC34}"/>
              </a:ext>
            </a:extLst>
          </p:cNvPr>
          <p:cNvPicPr>
            <a:picLocks noChangeAspect="1"/>
          </p:cNvPicPr>
          <p:nvPr/>
        </p:nvPicPr>
        <p:blipFill>
          <a:blip r:embed="rId3">
            <a:lum/>
            <a:extLst>
              <a:ext uri="">
                <a14:imgProps xmlns:a14="http://schemas.microsoft.com/office/drawing/2010/main" xmlns="">
                  <a14:imgLayer>
                    <a14:imgEffect>
                      <a14:brightnessContrast bright="0" contrast="0"/>
                      <a14:colorTemperature colorTemp="6500"/>
                      <a14:saturation sat="100000"/>
                      <a14:sharpenSoften amount="0"/>
                    </a14:imgEffect>
                  </a14:imgLayer>
                </a14:imgProps>
              </a:ext>
            </a:extLst>
          </a:blip>
          <a:stretch/>
        </p:blipFill>
        <p:spPr>
          <a:xfrm>
            <a:off x="9548895" y="130537"/>
            <a:ext cx="2336532" cy="658178"/>
          </a:xfrm>
          <a:prstGeom prst="rect">
            <a:avLst/>
          </a:prstGeom>
        </p:spPr>
      </p:pic>
      <p:sp>
        <p:nvSpPr>
          <p:cNvPr id="6" name="文本框 5">
            <a:extLst>
              <a:ext uri="{FF2B5EF4-FFF2-40B4-BE49-F238E27FC236}">
                <a16:creationId xmlns:a16="http://schemas.microsoft.com/office/drawing/2014/main" id="{91B72D4D-55E4-AD39-4EDA-176368F55F61}"/>
              </a:ext>
            </a:extLst>
          </p:cNvPr>
          <p:cNvSpPr txBox="1"/>
          <p:nvPr/>
        </p:nvSpPr>
        <p:spPr>
          <a:xfrm>
            <a:off x="196645" y="2054343"/>
            <a:ext cx="6107906" cy="3693319"/>
          </a:xfrm>
          <a:prstGeom prst="rect">
            <a:avLst/>
          </a:prstGeom>
          <a:noFill/>
        </p:spPr>
        <p:txBody>
          <a:bodyPr wrap="square">
            <a:spAutoFit/>
          </a:bodyPr>
          <a:lstStyle/>
          <a:p>
            <a:r>
              <a:rPr lang="zh-CN" altLang="en-US" sz="1800" dirty="0"/>
              <a:t>        海平面上升：气候变暖引起的冻土退化和冰川融化，共同导致海平面上升。一方面，冻土中的冰融化后直接增加了海水的体积；另一方面，冰川融化的水也流入海洋。这不仅威胁到沿海地区的生态系统和人类居住环境，还会对全球气候系统产生深远的影响，如改变海洋环流模式、影响气候的稳定性等</a:t>
            </a:r>
            <a:endParaRPr lang="en-US" altLang="zh-CN" dirty="0"/>
          </a:p>
          <a:p>
            <a:endParaRPr lang="en-US" altLang="zh-CN" sz="1800" dirty="0"/>
          </a:p>
          <a:p>
            <a:r>
              <a:rPr lang="zh-CN" altLang="en-US" sz="1800" dirty="0"/>
              <a:t>        气候模式改变：例如，北极地区的冻土融化可能会影响到大气环流和海洋环流，进而改变全球的气候分布和降水格局。一些研究预测，随着北极地区的持续变暖，可能会导致北半球中高纬度地区的气候变得更加湿润，而低纬度地区则可能面临更加干旱的局面，这将对全球的农业生产、水资源分布等产生重大影响</a:t>
            </a:r>
            <a:r>
              <a:rPr lang="en-US" altLang="zh-CN" sz="1800" dirty="0"/>
              <a:t>.</a:t>
            </a:r>
          </a:p>
        </p:txBody>
      </p:sp>
      <p:sp>
        <p:nvSpPr>
          <p:cNvPr id="7" name="文本框 6">
            <a:extLst>
              <a:ext uri="{FF2B5EF4-FFF2-40B4-BE49-F238E27FC236}">
                <a16:creationId xmlns:a16="http://schemas.microsoft.com/office/drawing/2014/main" id="{FD384AB9-1E95-D915-560B-FA9189D87E57}"/>
              </a:ext>
            </a:extLst>
          </p:cNvPr>
          <p:cNvSpPr txBox="1"/>
          <p:nvPr/>
        </p:nvSpPr>
        <p:spPr>
          <a:xfrm>
            <a:off x="196646" y="1114425"/>
            <a:ext cx="6107905" cy="646331"/>
          </a:xfrm>
          <a:prstGeom prst="rect">
            <a:avLst/>
          </a:prstGeom>
          <a:noFill/>
        </p:spPr>
        <p:txBody>
          <a:bodyPr wrap="square" rtlCol="0">
            <a:spAutoFit/>
          </a:bodyPr>
          <a:lstStyle/>
          <a:p>
            <a:r>
              <a:rPr kumimoji="1" lang="zh-CN" altLang="en-US" sz="3600" dirty="0"/>
              <a:t>对全球气候系统的连锁反应</a:t>
            </a:r>
          </a:p>
        </p:txBody>
      </p:sp>
      <p:pic>
        <p:nvPicPr>
          <p:cNvPr id="2050" name="Picture 2" descr="海平面上升 的图像结果">
            <a:extLst>
              <a:ext uri="{FF2B5EF4-FFF2-40B4-BE49-F238E27FC236}">
                <a16:creationId xmlns:a16="http://schemas.microsoft.com/office/drawing/2014/main" id="{1C3F6CE1-5382-4C51-2650-B4F37101F2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4551" y="2054343"/>
            <a:ext cx="5392149" cy="368923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96BC9255-05AA-99E6-79F9-8D12A45C44FF}"/>
              </a:ext>
            </a:extLst>
          </p:cNvPr>
          <p:cNvSpPr txBox="1"/>
          <p:nvPr/>
        </p:nvSpPr>
        <p:spPr>
          <a:xfrm>
            <a:off x="196647" y="42047"/>
            <a:ext cx="3389516" cy="830997"/>
          </a:xfrm>
          <a:prstGeom prst="rect">
            <a:avLst/>
          </a:prstGeom>
          <a:noFill/>
        </p:spPr>
        <p:txBody>
          <a:bodyPr wrap="square" rtlCol="0">
            <a:spAutoFit/>
          </a:bodyPr>
          <a:lstStyle/>
          <a:p>
            <a:r>
              <a:rPr lang="zh-CN" altLang="en-US" sz="2400" b="1" dirty="0">
                <a:solidFill>
                  <a:schemeClr val="bg1"/>
                </a:solidFill>
              </a:rPr>
              <a:t>第三部分 </a:t>
            </a:r>
            <a:endParaRPr lang="en-US" altLang="zh-CN" sz="2400" b="1" dirty="0">
              <a:solidFill>
                <a:schemeClr val="bg1"/>
              </a:solidFill>
            </a:endParaRPr>
          </a:p>
          <a:p>
            <a:r>
              <a:rPr lang="zh-CN" altLang="en-US" sz="2400" b="1" dirty="0">
                <a:solidFill>
                  <a:schemeClr val="bg1"/>
                </a:solidFill>
              </a:rPr>
              <a:t>永久冻土退化与临界点</a:t>
            </a:r>
          </a:p>
        </p:txBody>
      </p:sp>
    </p:spTree>
    <p:extLst>
      <p:ext uri="{BB962C8B-B14F-4D97-AF65-F5344CB8AC3E}">
        <p14:creationId xmlns:p14="http://schemas.microsoft.com/office/powerpoint/2010/main" val="2782956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E6266-31DD-722F-92C1-7A50EC38123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40B23A3-5942-EF6D-CD2B-C6B491A58BF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4FF684F-C7F7-0184-30CD-E095E83CE606}"/>
              </a:ext>
            </a:extLst>
          </p:cNvPr>
          <p:cNvSpPr>
            <a:spLocks noGrp="1"/>
          </p:cNvSpPr>
          <p:nvPr>
            <p:ph idx="1"/>
          </p:nvPr>
        </p:nvSpPr>
        <p:spPr/>
        <p:txBody>
          <a:bodyPr/>
          <a:lstStyle/>
          <a:p>
            <a:endParaRPr lang="zh-CN" altLang="en-US"/>
          </a:p>
        </p:txBody>
      </p:sp>
      <p:sp>
        <p:nvSpPr>
          <p:cNvPr id="4" name="矩形 3">
            <a:extLst>
              <a:ext uri="{FF2B5EF4-FFF2-40B4-BE49-F238E27FC236}">
                <a16:creationId xmlns:a16="http://schemas.microsoft.com/office/drawing/2014/main" id="{842C99A3-55CC-354D-AF29-3CD4B9650D78}"/>
              </a:ext>
            </a:extLst>
          </p:cNvPr>
          <p:cNvSpPr/>
          <p:nvPr/>
        </p:nvSpPr>
        <p:spPr>
          <a:xfrm>
            <a:off x="0" y="0"/>
            <a:ext cx="12192000" cy="6858000"/>
          </a:xfrm>
          <a:prstGeom prst="rect">
            <a:avLst/>
          </a:prstGeom>
          <a:solidFill>
            <a:srgbClr val="9A0001"/>
          </a:solidFill>
          <a:ln>
            <a:solidFill>
              <a:srgbClr val="9A0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2">
            <a:extLst>
              <a:ext uri="{FF2B5EF4-FFF2-40B4-BE49-F238E27FC236}">
                <a16:creationId xmlns:a16="http://schemas.microsoft.com/office/drawing/2014/main" id="{21225184-4C32-30E0-604D-45F252EBDE94}"/>
              </a:ext>
            </a:extLst>
          </p:cNvPr>
          <p:cNvPicPr>
            <a:picLocks noChangeAspect="1"/>
          </p:cNvPicPr>
          <p:nvPr/>
        </p:nvPicPr>
        <p:blipFill rotWithShape="1">
          <a:blip r:embed="rId2">
            <a:lum/>
            <a:extLst>
              <a:ext uri="">
                <a14:imgProps xmlns:a14="http://schemas.microsoft.com/office/drawing/2010/main" xmlns="">
                  <a14:imgLayer r:embed="rId3">
                    <a14:imgEffect>
                      <a14:brightnessContrast bright="0" contrast="0"/>
                      <a14:colorTemperature colorTemp="6500"/>
                      <a14:saturation sat="100000"/>
                      <a14:sharpenSoften amount="0"/>
                    </a14:imgEffect>
                  </a14:imgLayer>
                </a14:imgProps>
              </a:ext>
            </a:extLst>
          </a:blip>
          <a:srcRect l="57443"/>
          <a:stretch/>
        </p:blipFill>
        <p:spPr>
          <a:xfrm>
            <a:off x="6888869" y="4832935"/>
            <a:ext cx="5342484" cy="2574825"/>
          </a:xfrm>
          <a:prstGeom prst="rect">
            <a:avLst/>
          </a:prstGeom>
        </p:spPr>
      </p:pic>
      <p:pic>
        <p:nvPicPr>
          <p:cNvPr id="7" name="图片 42">
            <a:extLst>
              <a:ext uri="{FF2B5EF4-FFF2-40B4-BE49-F238E27FC236}">
                <a16:creationId xmlns:a16="http://schemas.microsoft.com/office/drawing/2014/main" id="{692F7A08-C34F-E7B4-3B55-D393292D34C2}"/>
              </a:ext>
            </a:extLst>
          </p:cNvPr>
          <p:cNvPicPr>
            <a:picLocks noChangeAspect="1"/>
          </p:cNvPicPr>
          <p:nvPr/>
        </p:nvPicPr>
        <p:blipFill>
          <a:blip r:embed="rId4">
            <a:lum/>
            <a:extLst>
              <a:ext uri="">
                <a14:imgProps xmlns:a14="http://schemas.microsoft.com/office/drawing/2010/main" xmlns="">
                  <a14:imgLayer>
                    <a14:imgEffect>
                      <a14:brightnessContrast bright="0" contrast="0"/>
                      <a14:colorTemperature colorTemp="6500"/>
                      <a14:saturation sat="100000"/>
                      <a14:sharpenSoften amount="0"/>
                    </a14:imgEffect>
                  </a14:imgLayer>
                </a14:imgProps>
              </a:ext>
            </a:extLst>
          </a:blip>
          <a:stretch/>
        </p:blipFill>
        <p:spPr>
          <a:xfrm>
            <a:off x="798847" y="953538"/>
            <a:ext cx="2395139" cy="674687"/>
          </a:xfrm>
          <a:prstGeom prst="rect">
            <a:avLst/>
          </a:prstGeom>
        </p:spPr>
      </p:pic>
      <p:sp>
        <p:nvSpPr>
          <p:cNvPr id="8" name="文本框 7">
            <a:extLst>
              <a:ext uri="{FF2B5EF4-FFF2-40B4-BE49-F238E27FC236}">
                <a16:creationId xmlns:a16="http://schemas.microsoft.com/office/drawing/2014/main" id="{744CDE20-4917-64E3-7669-90E8E22A2EAC}"/>
              </a:ext>
            </a:extLst>
          </p:cNvPr>
          <p:cNvSpPr txBox="1"/>
          <p:nvPr/>
        </p:nvSpPr>
        <p:spPr>
          <a:xfrm>
            <a:off x="1418494" y="2279101"/>
            <a:ext cx="9121744" cy="1754326"/>
          </a:xfrm>
          <a:prstGeom prst="rect">
            <a:avLst/>
          </a:prstGeom>
          <a:noFill/>
        </p:spPr>
        <p:txBody>
          <a:bodyPr wrap="square" rtlCol="0">
            <a:spAutoFit/>
          </a:bodyPr>
          <a:lstStyle/>
          <a:p>
            <a:pPr algn="ctr"/>
            <a:r>
              <a:rPr lang="zh-CN" altLang="en-US" sz="5400" dirty="0">
                <a:solidFill>
                  <a:schemeClr val="bg1"/>
                </a:solidFill>
                <a:latin typeface="+mj-lt"/>
              </a:rPr>
              <a:t>第四部分 </a:t>
            </a:r>
          </a:p>
          <a:p>
            <a:pPr algn="ctr"/>
            <a:r>
              <a:rPr lang="zh-CN" altLang="en-US" sz="5400" dirty="0">
                <a:solidFill>
                  <a:schemeClr val="bg1"/>
                </a:solidFill>
                <a:latin typeface="+mj-lt"/>
              </a:rPr>
              <a:t>永久冻土退化未必是临界点</a:t>
            </a:r>
          </a:p>
        </p:txBody>
      </p:sp>
    </p:spTree>
    <p:extLst>
      <p:ext uri="{BB962C8B-B14F-4D97-AF65-F5344CB8AC3E}">
        <p14:creationId xmlns:p14="http://schemas.microsoft.com/office/powerpoint/2010/main" val="1022342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75C43-4709-3CB2-9996-F3C312977DC1}"/>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BA4FC8F9-43B3-CA4B-054C-A92A9DA02D76}"/>
              </a:ext>
            </a:extLst>
          </p:cNvPr>
          <p:cNvSpPr/>
          <p:nvPr/>
        </p:nvSpPr>
        <p:spPr>
          <a:xfrm>
            <a:off x="0" y="0"/>
            <a:ext cx="12192000" cy="919253"/>
          </a:xfrm>
          <a:prstGeom prst="rect">
            <a:avLst/>
          </a:prstGeom>
          <a:solidFill>
            <a:srgbClr val="9A00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2">
            <a:extLst>
              <a:ext uri="{FF2B5EF4-FFF2-40B4-BE49-F238E27FC236}">
                <a16:creationId xmlns:a16="http://schemas.microsoft.com/office/drawing/2014/main" id="{6DA1029E-491C-90AE-16EC-2D842CC5658C}"/>
              </a:ext>
            </a:extLst>
          </p:cNvPr>
          <p:cNvPicPr>
            <a:picLocks noChangeAspect="1"/>
          </p:cNvPicPr>
          <p:nvPr/>
        </p:nvPicPr>
        <p:blipFill>
          <a:blip r:embed="rId2">
            <a:lum/>
            <a:extLst>
              <a:ext uri="">
                <a14:imgProps xmlns="" xmlns:a14="http://schemas.microsoft.com/office/drawing/2010/main">
                  <a14:imgLayer>
                    <a14:imgEffect>
                      <a14:brightnessContrast bright="0" contrast="0"/>
                      <a14:colorTemperature colorTemp="6500"/>
                      <a14:saturation sat="100000"/>
                      <a14:sharpenSoften amount="0"/>
                    </a14:imgEffect>
                  </a14:imgLayer>
                </a14:imgProps>
              </a:ext>
            </a:extLst>
          </a:blip>
          <a:stretch/>
        </p:blipFill>
        <p:spPr>
          <a:xfrm>
            <a:off x="9548895" y="130537"/>
            <a:ext cx="2336532" cy="658178"/>
          </a:xfrm>
          <a:prstGeom prst="rect">
            <a:avLst/>
          </a:prstGeom>
        </p:spPr>
      </p:pic>
      <p:sp>
        <p:nvSpPr>
          <p:cNvPr id="2" name="文本框 1">
            <a:extLst>
              <a:ext uri="{FF2B5EF4-FFF2-40B4-BE49-F238E27FC236}">
                <a16:creationId xmlns:a16="http://schemas.microsoft.com/office/drawing/2014/main" id="{D2AB5EFA-A5E3-5AAC-3CF6-F6F5CDD05288}"/>
              </a:ext>
            </a:extLst>
          </p:cNvPr>
          <p:cNvSpPr txBox="1"/>
          <p:nvPr/>
        </p:nvSpPr>
        <p:spPr>
          <a:xfrm>
            <a:off x="196647" y="42047"/>
            <a:ext cx="3993216" cy="830997"/>
          </a:xfrm>
          <a:prstGeom prst="rect">
            <a:avLst/>
          </a:prstGeom>
          <a:noFill/>
        </p:spPr>
        <p:txBody>
          <a:bodyPr wrap="square" rtlCol="0">
            <a:spAutoFit/>
          </a:bodyPr>
          <a:lstStyle/>
          <a:p>
            <a:r>
              <a:rPr lang="zh-CN" altLang="en-US" sz="2400" b="1" dirty="0">
                <a:solidFill>
                  <a:schemeClr val="bg1"/>
                </a:solidFill>
              </a:rPr>
              <a:t>第四部分 </a:t>
            </a:r>
            <a:endParaRPr lang="en-US" altLang="zh-CN" sz="2400" b="1" dirty="0">
              <a:solidFill>
                <a:schemeClr val="bg1"/>
              </a:solidFill>
            </a:endParaRPr>
          </a:p>
          <a:p>
            <a:r>
              <a:rPr lang="zh-CN" altLang="en-US" sz="2400" b="1" dirty="0">
                <a:solidFill>
                  <a:schemeClr val="bg1"/>
                </a:solidFill>
              </a:rPr>
              <a:t>永久冻土退化未必是临界点</a:t>
            </a:r>
          </a:p>
        </p:txBody>
      </p:sp>
      <p:sp>
        <p:nvSpPr>
          <p:cNvPr id="6" name="文本框 5">
            <a:extLst>
              <a:ext uri="{FF2B5EF4-FFF2-40B4-BE49-F238E27FC236}">
                <a16:creationId xmlns:a16="http://schemas.microsoft.com/office/drawing/2014/main" id="{A81CA9ED-8074-6737-1C2B-50198B74C0B6}"/>
              </a:ext>
            </a:extLst>
          </p:cNvPr>
          <p:cNvSpPr txBox="1"/>
          <p:nvPr/>
        </p:nvSpPr>
        <p:spPr>
          <a:xfrm>
            <a:off x="196647" y="1114425"/>
            <a:ext cx="3389516" cy="646331"/>
          </a:xfrm>
          <a:prstGeom prst="rect">
            <a:avLst/>
          </a:prstGeom>
          <a:noFill/>
        </p:spPr>
        <p:txBody>
          <a:bodyPr wrap="square" rtlCol="0">
            <a:spAutoFit/>
          </a:bodyPr>
          <a:lstStyle/>
          <a:p>
            <a:r>
              <a:rPr kumimoji="1" lang="zh-CN" altLang="en-US" sz="3600" dirty="0"/>
              <a:t>一、区域性强</a:t>
            </a:r>
          </a:p>
        </p:txBody>
      </p:sp>
      <p:sp>
        <p:nvSpPr>
          <p:cNvPr id="9" name="文本框 8">
            <a:extLst>
              <a:ext uri="{FF2B5EF4-FFF2-40B4-BE49-F238E27FC236}">
                <a16:creationId xmlns:a16="http://schemas.microsoft.com/office/drawing/2014/main" id="{BF72A529-53C5-C92D-312F-A68F30591A2C}"/>
              </a:ext>
            </a:extLst>
          </p:cNvPr>
          <p:cNvSpPr txBox="1"/>
          <p:nvPr/>
        </p:nvSpPr>
        <p:spPr>
          <a:xfrm>
            <a:off x="342900" y="1959321"/>
            <a:ext cx="5472113" cy="923330"/>
          </a:xfrm>
          <a:prstGeom prst="rect">
            <a:avLst/>
          </a:prstGeom>
          <a:noFill/>
        </p:spPr>
        <p:txBody>
          <a:bodyPr wrap="square" rtlCol="0">
            <a:spAutoFit/>
          </a:bodyPr>
          <a:lstStyle/>
          <a:p>
            <a:r>
              <a:rPr kumimoji="1" lang="zh-CN" altLang="en-US" dirty="0"/>
              <a:t>       冻土影响范围区域性强，主要分布在北半球的高纬度地区，其在区域的影响力显著，但是全球影响力有限。故不足以引发全球范围的剧烈变化</a:t>
            </a:r>
          </a:p>
        </p:txBody>
      </p:sp>
      <p:pic>
        <p:nvPicPr>
          <p:cNvPr id="10" name="图片 9">
            <a:extLst>
              <a:ext uri="{FF2B5EF4-FFF2-40B4-BE49-F238E27FC236}">
                <a16:creationId xmlns:a16="http://schemas.microsoft.com/office/drawing/2014/main" id="{F7B871E6-823C-760B-95B8-3239365B4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3081216"/>
            <a:ext cx="4514850" cy="2800350"/>
          </a:xfrm>
          <a:prstGeom prst="rect">
            <a:avLst/>
          </a:prstGeom>
        </p:spPr>
      </p:pic>
      <p:sp>
        <p:nvSpPr>
          <p:cNvPr id="12" name="文本框 11">
            <a:extLst>
              <a:ext uri="{FF2B5EF4-FFF2-40B4-BE49-F238E27FC236}">
                <a16:creationId xmlns:a16="http://schemas.microsoft.com/office/drawing/2014/main" id="{CE2F9BAD-A77D-9A9D-72E3-0F6EF6BB031D}"/>
              </a:ext>
            </a:extLst>
          </p:cNvPr>
          <p:cNvSpPr txBox="1"/>
          <p:nvPr/>
        </p:nvSpPr>
        <p:spPr>
          <a:xfrm>
            <a:off x="5497115" y="3429000"/>
            <a:ext cx="6107906" cy="2031325"/>
          </a:xfrm>
          <a:prstGeom prst="rect">
            <a:avLst/>
          </a:prstGeom>
          <a:noFill/>
        </p:spPr>
        <p:txBody>
          <a:bodyPr wrap="square">
            <a:spAutoFit/>
          </a:bodyPr>
          <a:lstStyle/>
          <a:p>
            <a:r>
              <a:rPr lang="zh-CN" altLang="en-US" dirty="0"/>
              <a:t>北极地区：包括加拿大北部、阿拉斯加、俄罗斯北部等地，这些地区的冻土分布广泛且持久，形成了永久冻土层。高山地区：例如喜马拉雅山脉、安第斯山脉和阿尔卑斯山脉等地，由于海拔高，这些地区也存在广泛的冻土层，尽管它们的位置较低，但由于气温较低，仍然会形成冻土。南极和格陵兰：南极洲几乎完全被冰层覆盖，且冻土层厚重。格陵兰也是冻土分布的重要区域。</a:t>
            </a:r>
          </a:p>
        </p:txBody>
      </p:sp>
    </p:spTree>
    <p:extLst>
      <p:ext uri="{BB962C8B-B14F-4D97-AF65-F5344CB8AC3E}">
        <p14:creationId xmlns:p14="http://schemas.microsoft.com/office/powerpoint/2010/main" val="1939816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1EF5F-C337-70A1-1B44-A4FC51F70070}"/>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1D1C0557-3385-0C9B-0C93-8DB836789787}"/>
              </a:ext>
            </a:extLst>
          </p:cNvPr>
          <p:cNvSpPr/>
          <p:nvPr/>
        </p:nvSpPr>
        <p:spPr>
          <a:xfrm>
            <a:off x="0" y="0"/>
            <a:ext cx="12192000" cy="919253"/>
          </a:xfrm>
          <a:prstGeom prst="rect">
            <a:avLst/>
          </a:prstGeom>
          <a:solidFill>
            <a:srgbClr val="9A00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2">
            <a:extLst>
              <a:ext uri="{FF2B5EF4-FFF2-40B4-BE49-F238E27FC236}">
                <a16:creationId xmlns:a16="http://schemas.microsoft.com/office/drawing/2014/main" id="{32FFCE7A-7FED-6DFC-987A-078CB7EFCE33}"/>
              </a:ext>
            </a:extLst>
          </p:cNvPr>
          <p:cNvPicPr>
            <a:picLocks noChangeAspect="1"/>
          </p:cNvPicPr>
          <p:nvPr/>
        </p:nvPicPr>
        <p:blipFill>
          <a:blip r:embed="rId2">
            <a:lum/>
            <a:extLst>
              <a:ext uri="">
                <a14:imgProps xmlns:a14="http://schemas.microsoft.com/office/drawing/2010/main" xmlns="">
                  <a14:imgLayer>
                    <a14:imgEffect>
                      <a14:brightnessContrast bright="0" contrast="0"/>
                      <a14:colorTemperature colorTemp="6500"/>
                      <a14:saturation sat="100000"/>
                      <a14:sharpenSoften amount="0"/>
                    </a14:imgEffect>
                  </a14:imgLayer>
                </a14:imgProps>
              </a:ext>
            </a:extLst>
          </a:blip>
          <a:stretch/>
        </p:blipFill>
        <p:spPr>
          <a:xfrm>
            <a:off x="9548895" y="130537"/>
            <a:ext cx="2336532" cy="658178"/>
          </a:xfrm>
          <a:prstGeom prst="rect">
            <a:avLst/>
          </a:prstGeom>
        </p:spPr>
      </p:pic>
      <p:sp>
        <p:nvSpPr>
          <p:cNvPr id="6" name="文本框 5">
            <a:extLst>
              <a:ext uri="{FF2B5EF4-FFF2-40B4-BE49-F238E27FC236}">
                <a16:creationId xmlns:a16="http://schemas.microsoft.com/office/drawing/2014/main" id="{F69A8171-9262-CD14-4D3E-9381DEBA7908}"/>
              </a:ext>
            </a:extLst>
          </p:cNvPr>
          <p:cNvSpPr txBox="1"/>
          <p:nvPr/>
        </p:nvSpPr>
        <p:spPr>
          <a:xfrm>
            <a:off x="196647" y="1955928"/>
            <a:ext cx="6107906" cy="2677656"/>
          </a:xfrm>
          <a:prstGeom prst="rect">
            <a:avLst/>
          </a:prstGeom>
          <a:noFill/>
        </p:spPr>
        <p:txBody>
          <a:bodyPr wrap="square">
            <a:spAutoFit/>
          </a:bodyPr>
          <a:lstStyle/>
          <a:p>
            <a:r>
              <a:rPr lang="zh-CN" altLang="en-US" sz="2400" dirty="0"/>
              <a:t>       冻土的解冻和碳释放的时间尺度较长，即使全球气温持续升高，但是冻土中的碳释放可能需要数十年至数百年才可以显著影响全球气候，而</a:t>
            </a:r>
            <a:r>
              <a:rPr lang="en-US" altLang="zh-CN" sz="2400" dirty="0"/>
              <a:t>tipping point</a:t>
            </a:r>
            <a:r>
              <a:rPr lang="zh-CN" altLang="en-US" sz="2400" dirty="0"/>
              <a:t>通常被理解为快速的、不可逆的变化。而冻土碳释放更多是渐进性增强温室效应，而非单一出发全球气候系统崩溃。</a:t>
            </a:r>
          </a:p>
        </p:txBody>
      </p:sp>
      <p:sp>
        <p:nvSpPr>
          <p:cNvPr id="8" name="文本框 7">
            <a:extLst>
              <a:ext uri="{FF2B5EF4-FFF2-40B4-BE49-F238E27FC236}">
                <a16:creationId xmlns:a16="http://schemas.microsoft.com/office/drawing/2014/main" id="{40202FEB-B6FD-CF7D-415D-4E35FDFFD0AC}"/>
              </a:ext>
            </a:extLst>
          </p:cNvPr>
          <p:cNvSpPr txBox="1"/>
          <p:nvPr/>
        </p:nvSpPr>
        <p:spPr>
          <a:xfrm>
            <a:off x="196647" y="1114425"/>
            <a:ext cx="3389516" cy="646331"/>
          </a:xfrm>
          <a:prstGeom prst="rect">
            <a:avLst/>
          </a:prstGeom>
          <a:noFill/>
        </p:spPr>
        <p:txBody>
          <a:bodyPr wrap="square" rtlCol="0">
            <a:spAutoFit/>
          </a:bodyPr>
          <a:lstStyle/>
          <a:p>
            <a:r>
              <a:rPr kumimoji="1" lang="zh-CN" altLang="en-US" sz="3600" dirty="0"/>
              <a:t>二、时间尺度</a:t>
            </a:r>
          </a:p>
        </p:txBody>
      </p:sp>
      <p:pic>
        <p:nvPicPr>
          <p:cNvPr id="9" name="图片 8">
            <a:extLst>
              <a:ext uri="{FF2B5EF4-FFF2-40B4-BE49-F238E27FC236}">
                <a16:creationId xmlns:a16="http://schemas.microsoft.com/office/drawing/2014/main" id="{74FDE10F-05E5-3104-0F31-EF25EB39D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2334" y="1760756"/>
            <a:ext cx="3627010" cy="3427143"/>
          </a:xfrm>
          <a:prstGeom prst="rect">
            <a:avLst/>
          </a:prstGeom>
        </p:spPr>
      </p:pic>
      <p:sp>
        <p:nvSpPr>
          <p:cNvPr id="11" name="文本框 10">
            <a:extLst>
              <a:ext uri="{FF2B5EF4-FFF2-40B4-BE49-F238E27FC236}">
                <a16:creationId xmlns:a16="http://schemas.microsoft.com/office/drawing/2014/main" id="{1FBBB15A-5DFB-204C-78BF-A4A2798A12C6}"/>
              </a:ext>
            </a:extLst>
          </p:cNvPr>
          <p:cNvSpPr txBox="1"/>
          <p:nvPr/>
        </p:nvSpPr>
        <p:spPr>
          <a:xfrm>
            <a:off x="5777521" y="5187899"/>
            <a:ext cx="6107906" cy="1384995"/>
          </a:xfrm>
          <a:prstGeom prst="rect">
            <a:avLst/>
          </a:prstGeom>
          <a:noFill/>
        </p:spPr>
        <p:txBody>
          <a:bodyPr wrap="square">
            <a:spAutoFit/>
          </a:bodyPr>
          <a:lstStyle/>
          <a:p>
            <a:r>
              <a:rPr lang="en-US" altLang="zh-CN" sz="1400" dirty="0"/>
              <a:t>1</a:t>
            </a:r>
            <a:r>
              <a:rPr lang="zh-CN" altLang="en-US" sz="1400" dirty="0"/>
              <a:t>、从</a:t>
            </a:r>
            <a:r>
              <a:rPr lang="en-US" altLang="zh-CN" sz="1400" dirty="0"/>
              <a:t>1970</a:t>
            </a:r>
            <a:r>
              <a:rPr lang="zh-CN" altLang="en-US" sz="1400" dirty="0"/>
              <a:t>年至今，所有地区的多年冻土温度变化总体呈现上升趋势，</a:t>
            </a:r>
          </a:p>
          <a:p>
            <a:r>
              <a:rPr lang="en-US" altLang="zh-CN" sz="1400" dirty="0"/>
              <a:t>2</a:t>
            </a:r>
            <a:r>
              <a:rPr lang="zh-CN" altLang="en-US" sz="1400" dirty="0"/>
              <a:t>、阿拉斯加和中央麦肯齐西北部的温度上升较为平缓，曲线稳定在</a:t>
            </a:r>
            <a:r>
              <a:rPr lang="en-US" altLang="zh-CN" sz="1400" dirty="0"/>
              <a:t>0℃</a:t>
            </a:r>
            <a:r>
              <a:rPr lang="zh-CN" altLang="en-US" sz="1400" dirty="0"/>
              <a:t>附近。</a:t>
            </a:r>
          </a:p>
          <a:p>
            <a:r>
              <a:rPr lang="en-US" altLang="zh-CN" sz="1400" dirty="0"/>
              <a:t>3</a:t>
            </a:r>
            <a:r>
              <a:rPr lang="zh-CN" altLang="en-US" sz="1400" dirty="0"/>
              <a:t>、波弗特</a:t>
            </a:r>
            <a:r>
              <a:rPr lang="en-US" altLang="zh-CN" sz="1400" dirty="0"/>
              <a:t>-</a:t>
            </a:r>
            <a:r>
              <a:rPr lang="zh-CN" altLang="en-US" sz="1400" dirty="0"/>
              <a:t>楚科奇海的温度波动较大，</a:t>
            </a:r>
            <a:r>
              <a:rPr lang="en-US" altLang="zh-CN" sz="1400" dirty="0"/>
              <a:t>20</a:t>
            </a:r>
            <a:r>
              <a:rPr lang="zh-CN" altLang="en-US" sz="1400" dirty="0"/>
              <a:t>世纪</a:t>
            </a:r>
            <a:r>
              <a:rPr lang="en-US" altLang="zh-CN" sz="1400" dirty="0"/>
              <a:t>80</a:t>
            </a:r>
            <a:r>
              <a:rPr lang="zh-CN" altLang="en-US" sz="1400" dirty="0"/>
              <a:t>年代初有明显下降，随后迅速回升。</a:t>
            </a:r>
            <a:r>
              <a:rPr lang="en-US" altLang="zh-CN" sz="1400" dirty="0"/>
              <a:t>4</a:t>
            </a:r>
            <a:r>
              <a:rPr lang="zh-CN" altLang="en-US" sz="1400" dirty="0"/>
              <a:t>、巴伦支海的温度在早期波动较大，</a:t>
            </a:r>
            <a:r>
              <a:rPr lang="en-US" altLang="zh-CN" sz="1400" dirty="0"/>
              <a:t>90</a:t>
            </a:r>
            <a:r>
              <a:rPr lang="zh-CN" altLang="en-US" sz="1400" dirty="0"/>
              <a:t>年代后呈稳定上升趋势。</a:t>
            </a:r>
          </a:p>
          <a:p>
            <a:r>
              <a:rPr lang="en-US" altLang="zh-CN" sz="1400" dirty="0"/>
              <a:t>5</a:t>
            </a:r>
            <a:r>
              <a:rPr lang="zh-CN" altLang="en-US" sz="1400" dirty="0"/>
              <a:t>、巴芬湾戴维斯海峡的温度变化幅度最大，但波动较为显著，特别是</a:t>
            </a:r>
            <a:r>
              <a:rPr lang="en-US" altLang="zh-CN" sz="1400" dirty="0"/>
              <a:t>1970</a:t>
            </a:r>
            <a:r>
              <a:rPr lang="zh-CN" altLang="en-US" sz="1400" dirty="0"/>
              <a:t>年代至</a:t>
            </a:r>
            <a:r>
              <a:rPr lang="en-US" altLang="zh-CN" sz="1400" dirty="0"/>
              <a:t>1980</a:t>
            </a:r>
            <a:r>
              <a:rPr lang="zh-CN" altLang="en-US" sz="1400" dirty="0"/>
              <a:t>年代的快速上升。</a:t>
            </a:r>
          </a:p>
        </p:txBody>
      </p:sp>
      <p:sp>
        <p:nvSpPr>
          <p:cNvPr id="12" name="文本框 11">
            <a:extLst>
              <a:ext uri="{FF2B5EF4-FFF2-40B4-BE49-F238E27FC236}">
                <a16:creationId xmlns:a16="http://schemas.microsoft.com/office/drawing/2014/main" id="{945E18BA-BF60-90F1-F6A8-B97AA343B087}"/>
              </a:ext>
            </a:extLst>
          </p:cNvPr>
          <p:cNvSpPr txBox="1"/>
          <p:nvPr/>
        </p:nvSpPr>
        <p:spPr>
          <a:xfrm>
            <a:off x="196647" y="42047"/>
            <a:ext cx="3993216" cy="830997"/>
          </a:xfrm>
          <a:prstGeom prst="rect">
            <a:avLst/>
          </a:prstGeom>
          <a:noFill/>
        </p:spPr>
        <p:txBody>
          <a:bodyPr wrap="square" rtlCol="0">
            <a:spAutoFit/>
          </a:bodyPr>
          <a:lstStyle/>
          <a:p>
            <a:r>
              <a:rPr lang="zh-CN" altLang="en-US" sz="2400" b="1" dirty="0">
                <a:solidFill>
                  <a:schemeClr val="bg1"/>
                </a:solidFill>
              </a:rPr>
              <a:t>第四部分 </a:t>
            </a:r>
            <a:endParaRPr lang="en-US" altLang="zh-CN" sz="2400" b="1" dirty="0">
              <a:solidFill>
                <a:schemeClr val="bg1"/>
              </a:solidFill>
            </a:endParaRPr>
          </a:p>
          <a:p>
            <a:r>
              <a:rPr lang="zh-CN" altLang="en-US" sz="2400" b="1" dirty="0">
                <a:solidFill>
                  <a:schemeClr val="bg1"/>
                </a:solidFill>
              </a:rPr>
              <a:t>永久冻土退化未必是临界点</a:t>
            </a:r>
          </a:p>
        </p:txBody>
      </p:sp>
    </p:spTree>
    <p:extLst>
      <p:ext uri="{BB962C8B-B14F-4D97-AF65-F5344CB8AC3E}">
        <p14:creationId xmlns:p14="http://schemas.microsoft.com/office/powerpoint/2010/main" val="2628479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05E6B-19EC-57A8-C941-59C7DC8C11F3}"/>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4E05FA79-3534-FF9F-8462-18BF950B2D27}"/>
              </a:ext>
            </a:extLst>
          </p:cNvPr>
          <p:cNvSpPr/>
          <p:nvPr/>
        </p:nvSpPr>
        <p:spPr>
          <a:xfrm>
            <a:off x="0" y="0"/>
            <a:ext cx="12192000" cy="919253"/>
          </a:xfrm>
          <a:prstGeom prst="rect">
            <a:avLst/>
          </a:prstGeom>
          <a:solidFill>
            <a:srgbClr val="9A00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2">
            <a:extLst>
              <a:ext uri="{FF2B5EF4-FFF2-40B4-BE49-F238E27FC236}">
                <a16:creationId xmlns:a16="http://schemas.microsoft.com/office/drawing/2014/main" id="{8883F579-D67D-B991-EB2A-8591EED1CFF7}"/>
              </a:ext>
            </a:extLst>
          </p:cNvPr>
          <p:cNvPicPr>
            <a:picLocks noChangeAspect="1"/>
          </p:cNvPicPr>
          <p:nvPr/>
        </p:nvPicPr>
        <p:blipFill>
          <a:blip r:embed="rId2">
            <a:lum/>
            <a:extLst>
              <a:ext uri="">
                <a14:imgProps xmlns="" xmlns:a14="http://schemas.microsoft.com/office/drawing/2010/main">
                  <a14:imgLayer>
                    <a14:imgEffect>
                      <a14:brightnessContrast bright="0" contrast="0"/>
                      <a14:colorTemperature colorTemp="6500"/>
                      <a14:saturation sat="100000"/>
                      <a14:sharpenSoften amount="0"/>
                    </a14:imgEffect>
                  </a14:imgLayer>
                </a14:imgProps>
              </a:ext>
            </a:extLst>
          </a:blip>
          <a:stretch/>
        </p:blipFill>
        <p:spPr>
          <a:xfrm>
            <a:off x="9548895" y="130537"/>
            <a:ext cx="2336532" cy="658178"/>
          </a:xfrm>
          <a:prstGeom prst="rect">
            <a:avLst/>
          </a:prstGeom>
        </p:spPr>
      </p:pic>
      <p:sp>
        <p:nvSpPr>
          <p:cNvPr id="3" name="文本框 2">
            <a:extLst>
              <a:ext uri="{FF2B5EF4-FFF2-40B4-BE49-F238E27FC236}">
                <a16:creationId xmlns:a16="http://schemas.microsoft.com/office/drawing/2014/main" id="{FC2EFD65-53FB-378F-6E55-669BA3410D21}"/>
              </a:ext>
            </a:extLst>
          </p:cNvPr>
          <p:cNvSpPr txBox="1"/>
          <p:nvPr/>
        </p:nvSpPr>
        <p:spPr>
          <a:xfrm>
            <a:off x="196647" y="1114425"/>
            <a:ext cx="3389516" cy="646331"/>
          </a:xfrm>
          <a:prstGeom prst="rect">
            <a:avLst/>
          </a:prstGeom>
          <a:noFill/>
        </p:spPr>
        <p:txBody>
          <a:bodyPr wrap="square" rtlCol="0">
            <a:spAutoFit/>
          </a:bodyPr>
          <a:lstStyle/>
          <a:p>
            <a:r>
              <a:rPr kumimoji="1" lang="zh-CN" altLang="en-US" sz="3600" dirty="0"/>
              <a:t>三、干扰因素</a:t>
            </a:r>
          </a:p>
        </p:txBody>
      </p:sp>
      <p:sp>
        <p:nvSpPr>
          <p:cNvPr id="7" name="文本框 6">
            <a:extLst>
              <a:ext uri="{FF2B5EF4-FFF2-40B4-BE49-F238E27FC236}">
                <a16:creationId xmlns:a16="http://schemas.microsoft.com/office/drawing/2014/main" id="{6446EFCD-BF80-8EC0-6B56-02A6076E38BD}"/>
              </a:ext>
            </a:extLst>
          </p:cNvPr>
          <p:cNvSpPr txBox="1"/>
          <p:nvPr/>
        </p:nvSpPr>
        <p:spPr>
          <a:xfrm>
            <a:off x="196647" y="1760756"/>
            <a:ext cx="6107906" cy="1815882"/>
          </a:xfrm>
          <a:prstGeom prst="rect">
            <a:avLst/>
          </a:prstGeom>
          <a:noFill/>
        </p:spPr>
        <p:txBody>
          <a:bodyPr wrap="square">
            <a:spAutoFit/>
          </a:bodyPr>
          <a:lstStyle/>
          <a:p>
            <a:r>
              <a:rPr lang="zh-CN" altLang="en-US" sz="2800" dirty="0"/>
              <a:t>       冻土通过碳释放对气候产生影响进而对地球系统产生影响，但是地球系统受到多重因子的影响，包括海洋、森林、大气环流等等</a:t>
            </a:r>
          </a:p>
        </p:txBody>
      </p:sp>
      <p:pic>
        <p:nvPicPr>
          <p:cNvPr id="8" name="图片 7">
            <a:extLst>
              <a:ext uri="{FF2B5EF4-FFF2-40B4-BE49-F238E27FC236}">
                <a16:creationId xmlns:a16="http://schemas.microsoft.com/office/drawing/2014/main" id="{476193A6-04B0-3241-ABE8-C90E4B7BF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747" y="1260957"/>
            <a:ext cx="4604975" cy="2340627"/>
          </a:xfrm>
          <a:prstGeom prst="rect">
            <a:avLst/>
          </a:prstGeom>
        </p:spPr>
      </p:pic>
      <p:pic>
        <p:nvPicPr>
          <p:cNvPr id="9" name="图片 8">
            <a:extLst>
              <a:ext uri="{FF2B5EF4-FFF2-40B4-BE49-F238E27FC236}">
                <a16:creationId xmlns:a16="http://schemas.microsoft.com/office/drawing/2014/main" id="{BC7C3AF9-FC94-BFB7-F102-9DF47903F3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2747" y="3943288"/>
            <a:ext cx="4604975" cy="2452051"/>
          </a:xfrm>
          <a:prstGeom prst="rect">
            <a:avLst/>
          </a:prstGeom>
        </p:spPr>
      </p:pic>
      <p:sp>
        <p:nvSpPr>
          <p:cNvPr id="10" name="文本框 9">
            <a:extLst>
              <a:ext uri="{FF2B5EF4-FFF2-40B4-BE49-F238E27FC236}">
                <a16:creationId xmlns:a16="http://schemas.microsoft.com/office/drawing/2014/main" id="{43C69642-A1F7-0D7F-8941-9234E12A6A0E}"/>
              </a:ext>
            </a:extLst>
          </p:cNvPr>
          <p:cNvSpPr txBox="1"/>
          <p:nvPr/>
        </p:nvSpPr>
        <p:spPr>
          <a:xfrm>
            <a:off x="11157722" y="1330980"/>
            <a:ext cx="400110" cy="2186677"/>
          </a:xfrm>
          <a:prstGeom prst="rect">
            <a:avLst/>
          </a:prstGeom>
          <a:noFill/>
        </p:spPr>
        <p:txBody>
          <a:bodyPr vert="eaVert" wrap="square" rtlCol="0">
            <a:spAutoFit/>
          </a:bodyPr>
          <a:lstStyle/>
          <a:p>
            <a:r>
              <a:rPr lang="zh-CN" altLang="en-US" sz="1400" dirty="0">
                <a:latin typeface="+mn-ea"/>
              </a:rPr>
              <a:t>森林碳汇</a:t>
            </a:r>
          </a:p>
        </p:txBody>
      </p:sp>
      <p:sp>
        <p:nvSpPr>
          <p:cNvPr id="11" name="文本框 10">
            <a:extLst>
              <a:ext uri="{FF2B5EF4-FFF2-40B4-BE49-F238E27FC236}">
                <a16:creationId xmlns:a16="http://schemas.microsoft.com/office/drawing/2014/main" id="{72FDCA1C-6DBA-F378-4C27-1906508D6911}"/>
              </a:ext>
            </a:extLst>
          </p:cNvPr>
          <p:cNvSpPr txBox="1"/>
          <p:nvPr/>
        </p:nvSpPr>
        <p:spPr>
          <a:xfrm>
            <a:off x="11157722" y="3943288"/>
            <a:ext cx="400110" cy="1362140"/>
          </a:xfrm>
          <a:prstGeom prst="rect">
            <a:avLst/>
          </a:prstGeom>
          <a:noFill/>
        </p:spPr>
        <p:txBody>
          <a:bodyPr vert="eaVert" wrap="square" rtlCol="0">
            <a:spAutoFit/>
          </a:bodyPr>
          <a:lstStyle/>
          <a:p>
            <a:r>
              <a:rPr lang="zh-CN" altLang="en-US" sz="1400" dirty="0">
                <a:latin typeface="+mn-ea"/>
              </a:rPr>
              <a:t>海洋碳汇</a:t>
            </a:r>
          </a:p>
        </p:txBody>
      </p:sp>
      <p:sp>
        <p:nvSpPr>
          <p:cNvPr id="13" name="文本框 12">
            <a:extLst>
              <a:ext uri="{FF2B5EF4-FFF2-40B4-BE49-F238E27FC236}">
                <a16:creationId xmlns:a16="http://schemas.microsoft.com/office/drawing/2014/main" id="{83FC5B17-B070-A25D-5F86-F1DEFF8FD34B}"/>
              </a:ext>
            </a:extLst>
          </p:cNvPr>
          <p:cNvSpPr txBox="1"/>
          <p:nvPr/>
        </p:nvSpPr>
        <p:spPr>
          <a:xfrm>
            <a:off x="196647" y="3943288"/>
            <a:ext cx="6107906" cy="1815882"/>
          </a:xfrm>
          <a:prstGeom prst="rect">
            <a:avLst/>
          </a:prstGeom>
          <a:noFill/>
        </p:spPr>
        <p:txBody>
          <a:bodyPr wrap="square">
            <a:spAutoFit/>
          </a:bodyPr>
          <a:lstStyle/>
          <a:p>
            <a:r>
              <a:rPr lang="zh-CN" altLang="en-US" sz="2800" dirty="0"/>
              <a:t>       所以，冻土解冻虽然是潜在的气候反馈机制之一，但是并非是主导因素。即使冻土融化，其他气候调节机制，也会部分抵消其影响</a:t>
            </a:r>
          </a:p>
        </p:txBody>
      </p:sp>
      <p:sp>
        <p:nvSpPr>
          <p:cNvPr id="15" name="文本框 14">
            <a:extLst>
              <a:ext uri="{FF2B5EF4-FFF2-40B4-BE49-F238E27FC236}">
                <a16:creationId xmlns:a16="http://schemas.microsoft.com/office/drawing/2014/main" id="{626AF726-3D19-7DCC-8704-46D3BF4FC065}"/>
              </a:ext>
            </a:extLst>
          </p:cNvPr>
          <p:cNvSpPr txBox="1"/>
          <p:nvPr/>
        </p:nvSpPr>
        <p:spPr>
          <a:xfrm>
            <a:off x="196647" y="42047"/>
            <a:ext cx="3993216" cy="830997"/>
          </a:xfrm>
          <a:prstGeom prst="rect">
            <a:avLst/>
          </a:prstGeom>
          <a:noFill/>
        </p:spPr>
        <p:txBody>
          <a:bodyPr wrap="square" rtlCol="0">
            <a:spAutoFit/>
          </a:bodyPr>
          <a:lstStyle/>
          <a:p>
            <a:r>
              <a:rPr lang="zh-CN" altLang="en-US" sz="2400" b="1" dirty="0">
                <a:solidFill>
                  <a:schemeClr val="bg1"/>
                </a:solidFill>
              </a:rPr>
              <a:t>第四部分 </a:t>
            </a:r>
            <a:endParaRPr lang="en-US" altLang="zh-CN" sz="2400" b="1" dirty="0">
              <a:solidFill>
                <a:schemeClr val="bg1"/>
              </a:solidFill>
            </a:endParaRPr>
          </a:p>
          <a:p>
            <a:r>
              <a:rPr lang="zh-CN" altLang="en-US" sz="2400" b="1" dirty="0">
                <a:solidFill>
                  <a:schemeClr val="bg1"/>
                </a:solidFill>
              </a:rPr>
              <a:t>永久冻土退化未必是临界点</a:t>
            </a:r>
          </a:p>
        </p:txBody>
      </p:sp>
    </p:spTree>
    <p:extLst>
      <p:ext uri="{BB962C8B-B14F-4D97-AF65-F5344CB8AC3E}">
        <p14:creationId xmlns:p14="http://schemas.microsoft.com/office/powerpoint/2010/main" val="1917027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85AE0-A634-4554-74CF-E136DE09277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C3DCC6C-A24F-0388-FA6A-608A62C4678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D79B3FC-2EC8-9572-A586-EAE8FF14F019}"/>
              </a:ext>
            </a:extLst>
          </p:cNvPr>
          <p:cNvSpPr>
            <a:spLocks noGrp="1"/>
          </p:cNvSpPr>
          <p:nvPr>
            <p:ph idx="1"/>
          </p:nvPr>
        </p:nvSpPr>
        <p:spPr/>
        <p:txBody>
          <a:bodyPr/>
          <a:lstStyle/>
          <a:p>
            <a:endParaRPr lang="zh-CN" altLang="en-US"/>
          </a:p>
        </p:txBody>
      </p:sp>
      <p:sp>
        <p:nvSpPr>
          <p:cNvPr id="4" name="矩形 3">
            <a:extLst>
              <a:ext uri="{FF2B5EF4-FFF2-40B4-BE49-F238E27FC236}">
                <a16:creationId xmlns:a16="http://schemas.microsoft.com/office/drawing/2014/main" id="{628E225E-7576-5F47-319E-92F43F0739B7}"/>
              </a:ext>
            </a:extLst>
          </p:cNvPr>
          <p:cNvSpPr/>
          <p:nvPr/>
        </p:nvSpPr>
        <p:spPr>
          <a:xfrm>
            <a:off x="0" y="0"/>
            <a:ext cx="12192000" cy="6858000"/>
          </a:xfrm>
          <a:prstGeom prst="rect">
            <a:avLst/>
          </a:prstGeom>
          <a:solidFill>
            <a:srgbClr val="9A0001"/>
          </a:solidFill>
          <a:ln>
            <a:solidFill>
              <a:srgbClr val="9A0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2">
            <a:extLst>
              <a:ext uri="{FF2B5EF4-FFF2-40B4-BE49-F238E27FC236}">
                <a16:creationId xmlns:a16="http://schemas.microsoft.com/office/drawing/2014/main" id="{52772189-67AF-3193-AEC7-0AB206EDDAA1}"/>
              </a:ext>
            </a:extLst>
          </p:cNvPr>
          <p:cNvPicPr>
            <a:picLocks noChangeAspect="1"/>
          </p:cNvPicPr>
          <p:nvPr/>
        </p:nvPicPr>
        <p:blipFill rotWithShape="1">
          <a:blip r:embed="rId2">
            <a:lum/>
            <a:extLst>
              <a:ext uri="">
                <a14:imgProps xmlns="" xmlns:a14="http://schemas.microsoft.com/office/drawing/2010/main">
                  <a14:imgLayer r:embed="rId3">
                    <a14:imgEffect>
                      <a14:brightnessContrast bright="0" contrast="0"/>
                      <a14:colorTemperature colorTemp="6500"/>
                      <a14:saturation sat="100000"/>
                      <a14:sharpenSoften amount="0"/>
                    </a14:imgEffect>
                  </a14:imgLayer>
                </a14:imgProps>
              </a:ext>
            </a:extLst>
          </a:blip>
          <a:srcRect l="57443"/>
          <a:stretch/>
        </p:blipFill>
        <p:spPr>
          <a:xfrm>
            <a:off x="6888869" y="4832935"/>
            <a:ext cx="5342484" cy="2574825"/>
          </a:xfrm>
          <a:prstGeom prst="rect">
            <a:avLst/>
          </a:prstGeom>
        </p:spPr>
      </p:pic>
      <p:pic>
        <p:nvPicPr>
          <p:cNvPr id="7" name="图片 42">
            <a:extLst>
              <a:ext uri="{FF2B5EF4-FFF2-40B4-BE49-F238E27FC236}">
                <a16:creationId xmlns:a16="http://schemas.microsoft.com/office/drawing/2014/main" id="{5ACA9925-BCCA-7323-C171-802E672F404D}"/>
              </a:ext>
            </a:extLst>
          </p:cNvPr>
          <p:cNvPicPr>
            <a:picLocks noChangeAspect="1"/>
          </p:cNvPicPr>
          <p:nvPr/>
        </p:nvPicPr>
        <p:blipFill>
          <a:blip r:embed="rId4">
            <a:lum/>
            <a:extLst>
              <a:ext uri="">
                <a14:imgProps xmlns="" xmlns:a14="http://schemas.microsoft.com/office/drawing/2010/main">
                  <a14:imgLayer>
                    <a14:imgEffect>
                      <a14:brightnessContrast bright="0" contrast="0"/>
                      <a14:colorTemperature colorTemp="6500"/>
                      <a14:saturation sat="100000"/>
                      <a14:sharpenSoften amount="0"/>
                    </a14:imgEffect>
                  </a14:imgLayer>
                </a14:imgProps>
              </a:ext>
            </a:extLst>
          </a:blip>
          <a:stretch/>
        </p:blipFill>
        <p:spPr>
          <a:xfrm>
            <a:off x="798847" y="953538"/>
            <a:ext cx="2395139" cy="674687"/>
          </a:xfrm>
          <a:prstGeom prst="rect">
            <a:avLst/>
          </a:prstGeom>
        </p:spPr>
      </p:pic>
      <p:sp>
        <p:nvSpPr>
          <p:cNvPr id="8" name="文本框 7">
            <a:extLst>
              <a:ext uri="{FF2B5EF4-FFF2-40B4-BE49-F238E27FC236}">
                <a16:creationId xmlns:a16="http://schemas.microsoft.com/office/drawing/2014/main" id="{DF6F2623-E1A0-E520-5766-966CE12E3E35}"/>
              </a:ext>
            </a:extLst>
          </p:cNvPr>
          <p:cNvSpPr txBox="1"/>
          <p:nvPr/>
        </p:nvSpPr>
        <p:spPr>
          <a:xfrm>
            <a:off x="1418494" y="2279101"/>
            <a:ext cx="9121744" cy="1754326"/>
          </a:xfrm>
          <a:prstGeom prst="rect">
            <a:avLst/>
          </a:prstGeom>
          <a:noFill/>
        </p:spPr>
        <p:txBody>
          <a:bodyPr wrap="square" rtlCol="0">
            <a:spAutoFit/>
          </a:bodyPr>
          <a:lstStyle/>
          <a:p>
            <a:pPr algn="ctr"/>
            <a:r>
              <a:rPr lang="zh-CN" altLang="en-US" sz="5400" dirty="0">
                <a:solidFill>
                  <a:schemeClr val="bg1"/>
                </a:solidFill>
                <a:latin typeface="+mj-lt"/>
              </a:rPr>
              <a:t>第一部分 </a:t>
            </a:r>
          </a:p>
          <a:p>
            <a:pPr algn="ctr"/>
            <a:r>
              <a:rPr lang="zh-CN" altLang="en-US" sz="5400" dirty="0">
                <a:solidFill>
                  <a:schemeClr val="bg1"/>
                </a:solidFill>
                <a:latin typeface="+mj-lt"/>
              </a:rPr>
              <a:t>永久冻土退化的背景</a:t>
            </a:r>
          </a:p>
        </p:txBody>
      </p:sp>
    </p:spTree>
    <p:extLst>
      <p:ext uri="{BB962C8B-B14F-4D97-AF65-F5344CB8AC3E}">
        <p14:creationId xmlns:p14="http://schemas.microsoft.com/office/powerpoint/2010/main" val="1043132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32BA2-5C34-AC28-2356-CFBC230E7589}"/>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6A61BE0E-0B07-4F2C-9E3A-4380038DC45A}"/>
              </a:ext>
            </a:extLst>
          </p:cNvPr>
          <p:cNvSpPr/>
          <p:nvPr/>
        </p:nvSpPr>
        <p:spPr>
          <a:xfrm>
            <a:off x="0" y="0"/>
            <a:ext cx="12192000" cy="919253"/>
          </a:xfrm>
          <a:prstGeom prst="rect">
            <a:avLst/>
          </a:prstGeom>
          <a:solidFill>
            <a:srgbClr val="9A00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2">
            <a:extLst>
              <a:ext uri="{FF2B5EF4-FFF2-40B4-BE49-F238E27FC236}">
                <a16:creationId xmlns:a16="http://schemas.microsoft.com/office/drawing/2014/main" id="{8025B836-86EB-A998-EDC8-C00321BB81E4}"/>
              </a:ext>
            </a:extLst>
          </p:cNvPr>
          <p:cNvPicPr>
            <a:picLocks noChangeAspect="1"/>
          </p:cNvPicPr>
          <p:nvPr/>
        </p:nvPicPr>
        <p:blipFill>
          <a:blip r:embed="rId3">
            <a:lum/>
            <a:extLst>
              <a:ext uri="">
                <a14:imgProps xmlns:a14="http://schemas.microsoft.com/office/drawing/2010/main" xmlns="">
                  <a14:imgLayer>
                    <a14:imgEffect>
                      <a14:brightnessContrast bright="0" contrast="0"/>
                      <a14:colorTemperature colorTemp="6500"/>
                      <a14:saturation sat="100000"/>
                      <a14:sharpenSoften amount="0"/>
                    </a14:imgEffect>
                  </a14:imgLayer>
                </a14:imgProps>
              </a:ext>
            </a:extLst>
          </a:blip>
          <a:stretch/>
        </p:blipFill>
        <p:spPr>
          <a:xfrm>
            <a:off x="9548895" y="130537"/>
            <a:ext cx="2336532" cy="658178"/>
          </a:xfrm>
          <a:prstGeom prst="rect">
            <a:avLst/>
          </a:prstGeom>
        </p:spPr>
      </p:pic>
      <p:pic>
        <p:nvPicPr>
          <p:cNvPr id="3" name="图片 2">
            <a:extLst>
              <a:ext uri="{FF2B5EF4-FFF2-40B4-BE49-F238E27FC236}">
                <a16:creationId xmlns:a16="http://schemas.microsoft.com/office/drawing/2014/main" id="{F41C6E2C-8502-5AC9-2AEE-CD179B88E2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16" y="2400098"/>
            <a:ext cx="4617197" cy="2057804"/>
          </a:xfrm>
          <a:prstGeom prst="rect">
            <a:avLst/>
          </a:prstGeom>
        </p:spPr>
      </p:pic>
      <p:sp>
        <p:nvSpPr>
          <p:cNvPr id="11" name="文本框 10">
            <a:extLst>
              <a:ext uri="{FF2B5EF4-FFF2-40B4-BE49-F238E27FC236}">
                <a16:creationId xmlns:a16="http://schemas.microsoft.com/office/drawing/2014/main" id="{6F716FE8-DBBC-EAC3-724C-0E05D22B5E16}"/>
              </a:ext>
            </a:extLst>
          </p:cNvPr>
          <p:cNvSpPr txBox="1"/>
          <p:nvPr/>
        </p:nvSpPr>
        <p:spPr>
          <a:xfrm>
            <a:off x="196647" y="1114425"/>
            <a:ext cx="5146878" cy="646331"/>
          </a:xfrm>
          <a:prstGeom prst="rect">
            <a:avLst/>
          </a:prstGeom>
          <a:noFill/>
        </p:spPr>
        <p:txBody>
          <a:bodyPr wrap="square" rtlCol="0">
            <a:spAutoFit/>
          </a:bodyPr>
          <a:lstStyle/>
          <a:p>
            <a:r>
              <a:rPr kumimoji="1" lang="zh-CN" altLang="en-US" sz="3600" dirty="0"/>
              <a:t>那有相关的真实研究吗？</a:t>
            </a:r>
          </a:p>
        </p:txBody>
      </p:sp>
      <p:sp>
        <p:nvSpPr>
          <p:cNvPr id="14" name="文本框 13">
            <a:extLst>
              <a:ext uri="{FF2B5EF4-FFF2-40B4-BE49-F238E27FC236}">
                <a16:creationId xmlns:a16="http://schemas.microsoft.com/office/drawing/2014/main" id="{7944950C-C0AC-832A-9229-909481643DB9}"/>
              </a:ext>
            </a:extLst>
          </p:cNvPr>
          <p:cNvSpPr txBox="1"/>
          <p:nvPr/>
        </p:nvSpPr>
        <p:spPr>
          <a:xfrm>
            <a:off x="2191442" y="6465853"/>
            <a:ext cx="11729309" cy="261610"/>
          </a:xfrm>
          <a:prstGeom prst="rect">
            <a:avLst/>
          </a:prstGeom>
          <a:noFill/>
        </p:spPr>
        <p:txBody>
          <a:bodyPr wrap="square">
            <a:spAutoFit/>
          </a:bodyPr>
          <a:lstStyle/>
          <a:p>
            <a:r>
              <a:rPr lang="en-US" altLang="zh-CN" sz="1100" i="1" dirty="0"/>
              <a:t>Cite</a:t>
            </a:r>
            <a:r>
              <a:rPr lang="zh-CN" altLang="en-US" sz="1100" i="1" dirty="0"/>
              <a:t>：刘和斌</a:t>
            </a:r>
            <a:r>
              <a:rPr lang="en-US" altLang="zh-CN" sz="1100" i="1" dirty="0"/>
              <a:t>,</a:t>
            </a:r>
            <a:r>
              <a:rPr lang="zh-CN" altLang="en-US" sz="1100" i="1" dirty="0"/>
              <a:t>母梅</a:t>
            </a:r>
            <a:r>
              <a:rPr lang="en-US" altLang="zh-CN" sz="1100" i="1" dirty="0"/>
              <a:t>, </a:t>
            </a:r>
            <a:r>
              <a:rPr lang="zh-CN" altLang="en-US" sz="1100" i="1" dirty="0"/>
              <a:t>牟翠翠</a:t>
            </a:r>
            <a:r>
              <a:rPr lang="en-US" altLang="zh-CN" sz="1100" i="1" dirty="0"/>
              <a:t>, </a:t>
            </a:r>
            <a:r>
              <a:rPr lang="zh-CN" altLang="en-US" sz="1100" i="1" dirty="0"/>
              <a:t>吴晓东：</a:t>
            </a:r>
            <a:r>
              <a:rPr lang="en-US" altLang="zh-CN" sz="1100" i="1" dirty="0"/>
              <a:t>《IPCC</a:t>
            </a:r>
            <a:r>
              <a:rPr lang="zh-CN" altLang="en-US" sz="1100" i="1" dirty="0"/>
              <a:t>第六次评估报告解读： 北半球多年冻土碳的观测结果和预估</a:t>
            </a:r>
            <a:r>
              <a:rPr lang="en-US" altLang="zh-CN" sz="1100" i="1" dirty="0"/>
              <a:t>》</a:t>
            </a:r>
            <a:r>
              <a:rPr lang="zh-CN" altLang="en-US" sz="1100" i="1" dirty="0"/>
              <a:t>，载自</a:t>
            </a:r>
            <a:r>
              <a:rPr lang="en-US" altLang="zh-CN" sz="1100" i="1" dirty="0"/>
              <a:t>《</a:t>
            </a:r>
            <a:r>
              <a:rPr lang="zh-CN" altLang="en-US" sz="1100" i="1" dirty="0"/>
              <a:t>冰川冻土</a:t>
            </a:r>
            <a:r>
              <a:rPr lang="en-US" altLang="zh-CN" sz="1100" i="1" dirty="0"/>
              <a:t>》</a:t>
            </a:r>
          </a:p>
        </p:txBody>
      </p:sp>
      <p:sp>
        <p:nvSpPr>
          <p:cNvPr id="16" name="文本框 15">
            <a:extLst>
              <a:ext uri="{FF2B5EF4-FFF2-40B4-BE49-F238E27FC236}">
                <a16:creationId xmlns:a16="http://schemas.microsoft.com/office/drawing/2014/main" id="{71A8F416-D9EF-3AD5-C22B-771E839177C9}"/>
              </a:ext>
            </a:extLst>
          </p:cNvPr>
          <p:cNvSpPr txBox="1"/>
          <p:nvPr/>
        </p:nvSpPr>
        <p:spPr>
          <a:xfrm>
            <a:off x="4975113" y="2050256"/>
            <a:ext cx="6972300" cy="3693319"/>
          </a:xfrm>
          <a:prstGeom prst="rect">
            <a:avLst/>
          </a:prstGeom>
          <a:noFill/>
        </p:spPr>
        <p:txBody>
          <a:bodyPr wrap="square">
            <a:spAutoFit/>
          </a:bodyPr>
          <a:lstStyle/>
          <a:p>
            <a:r>
              <a:rPr lang="zh-CN" altLang="en-US" dirty="0"/>
              <a:t>       “目前，多年冻土退化现象广泛存在，利用气候模型预测发现，在中到高强度的全球变暖（升温</a:t>
            </a:r>
            <a:r>
              <a:rPr lang="en-US" altLang="zh-CN" dirty="0"/>
              <a:t>2~4 ℃</a:t>
            </a:r>
            <a:r>
              <a:rPr lang="zh-CN" altLang="en-US" dirty="0"/>
              <a:t>）情景下，北极地区许多浅层（深度小于</a:t>
            </a:r>
            <a:r>
              <a:rPr lang="en-US" altLang="zh-CN" dirty="0"/>
              <a:t>3 m</a:t>
            </a:r>
            <a:r>
              <a:rPr lang="zh-CN" altLang="en-US" dirty="0"/>
              <a:t>）的多年冻土将会融化，从而导致多年冻土厚度和范围的减少。近几十年来，研究发现青藏高原多年冻土区的年平均地温和活动层厚度均有所增加，表明多年冻土正在退化。此外，预计到</a:t>
            </a:r>
            <a:r>
              <a:rPr lang="en-US" altLang="zh-CN" dirty="0"/>
              <a:t>2100</a:t>
            </a:r>
            <a:r>
              <a:rPr lang="zh-CN" altLang="en-US" dirty="0"/>
              <a:t>年，在</a:t>
            </a:r>
            <a:r>
              <a:rPr lang="en-US" altLang="zh-CN" dirty="0"/>
              <a:t>RCP2.6</a:t>
            </a:r>
            <a:r>
              <a:rPr lang="zh-CN" altLang="en-US" dirty="0"/>
              <a:t>和</a:t>
            </a:r>
            <a:r>
              <a:rPr lang="en-US" altLang="zh-CN" dirty="0"/>
              <a:t>RCP8.5</a:t>
            </a:r>
            <a:r>
              <a:rPr lang="zh-CN" altLang="en-US" dirty="0"/>
              <a:t>情景下，青藏高原的多年冻土面积也将大幅减少（减少</a:t>
            </a:r>
            <a:r>
              <a:rPr lang="en-US" altLang="zh-CN" dirty="0"/>
              <a:t>22%~64%</a:t>
            </a:r>
            <a:r>
              <a:rPr lang="zh-CN" altLang="en-US" dirty="0"/>
              <a:t>）。</a:t>
            </a:r>
            <a:r>
              <a:rPr lang="en-US" altLang="zh-CN" dirty="0"/>
              <a:t>AR6</a:t>
            </a:r>
            <a:r>
              <a:rPr lang="zh-CN" altLang="en-US" dirty="0"/>
              <a:t>指出，</a:t>
            </a:r>
            <a:r>
              <a:rPr lang="en-US" altLang="zh-CN" dirty="0"/>
              <a:t>21</a:t>
            </a:r>
            <a:r>
              <a:rPr lang="zh-CN" altLang="en-US" dirty="0"/>
              <a:t>世纪多年冻土区温室气体的释放量存在很大的不确定性，其中以</a:t>
            </a:r>
            <a:r>
              <a:rPr lang="en-US" altLang="zh-CN" dirty="0"/>
              <a:t>CO2</a:t>
            </a:r>
            <a:r>
              <a:rPr lang="zh-CN" altLang="en-US" dirty="0"/>
              <a:t>形式可以排放数百至数千亿吨的碳，而</a:t>
            </a:r>
            <a:r>
              <a:rPr lang="en-US" altLang="zh-CN" dirty="0"/>
              <a:t>CH4</a:t>
            </a:r>
            <a:r>
              <a:rPr lang="zh-CN" altLang="en-US" dirty="0"/>
              <a:t>排放量可高达约</a:t>
            </a:r>
            <a:r>
              <a:rPr lang="en-US" altLang="zh-CN" dirty="0"/>
              <a:t>100 TgCH4·a-1</a:t>
            </a:r>
            <a:r>
              <a:rPr lang="zh-CN" altLang="en-US" dirty="0"/>
              <a:t>（中等信度）。这些温室气体排放将增加大气中</a:t>
            </a:r>
            <a:r>
              <a:rPr lang="en-US" altLang="zh-CN" dirty="0"/>
              <a:t>CO2</a:t>
            </a:r>
            <a:r>
              <a:rPr lang="zh-CN" altLang="en-US" dirty="0"/>
              <a:t>和</a:t>
            </a:r>
            <a:r>
              <a:rPr lang="en-US" altLang="zh-CN" dirty="0"/>
              <a:t>CH4</a:t>
            </a:r>
            <a:r>
              <a:rPr lang="zh-CN" altLang="en-US" dirty="0"/>
              <a:t>的含量，然而根据多年冻土生态系统模型的预测，虽然在未来气候情景下多年冻土退化会促进气候变暖，但这还并不足以使全球气温达到“失控变暖”的情况。”</a:t>
            </a:r>
          </a:p>
        </p:txBody>
      </p:sp>
      <p:sp>
        <p:nvSpPr>
          <p:cNvPr id="17" name="文本框 16">
            <a:extLst>
              <a:ext uri="{FF2B5EF4-FFF2-40B4-BE49-F238E27FC236}">
                <a16:creationId xmlns:a16="http://schemas.microsoft.com/office/drawing/2014/main" id="{2A801366-CF6E-893F-7E30-A10913F5B3C0}"/>
              </a:ext>
            </a:extLst>
          </p:cNvPr>
          <p:cNvSpPr txBox="1"/>
          <p:nvPr/>
        </p:nvSpPr>
        <p:spPr>
          <a:xfrm>
            <a:off x="196647" y="42047"/>
            <a:ext cx="3993216" cy="830997"/>
          </a:xfrm>
          <a:prstGeom prst="rect">
            <a:avLst/>
          </a:prstGeom>
          <a:noFill/>
        </p:spPr>
        <p:txBody>
          <a:bodyPr wrap="square" rtlCol="0">
            <a:spAutoFit/>
          </a:bodyPr>
          <a:lstStyle/>
          <a:p>
            <a:r>
              <a:rPr lang="zh-CN" altLang="en-US" sz="2400" b="1" dirty="0">
                <a:solidFill>
                  <a:schemeClr val="bg1"/>
                </a:solidFill>
              </a:rPr>
              <a:t>第四部分 </a:t>
            </a:r>
            <a:endParaRPr lang="en-US" altLang="zh-CN" sz="2400" b="1" dirty="0">
              <a:solidFill>
                <a:schemeClr val="bg1"/>
              </a:solidFill>
            </a:endParaRPr>
          </a:p>
          <a:p>
            <a:r>
              <a:rPr lang="zh-CN" altLang="en-US" sz="2400" b="1" dirty="0">
                <a:solidFill>
                  <a:schemeClr val="bg1"/>
                </a:solidFill>
              </a:rPr>
              <a:t>永久冻土退化未必是临界点</a:t>
            </a:r>
          </a:p>
        </p:txBody>
      </p:sp>
    </p:spTree>
    <p:extLst>
      <p:ext uri="{BB962C8B-B14F-4D97-AF65-F5344CB8AC3E}">
        <p14:creationId xmlns:p14="http://schemas.microsoft.com/office/powerpoint/2010/main" val="1361736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D6AC4-88FF-902F-F867-90C1EF0707E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607C3EE-4EB1-9751-D22F-3628613A69F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4AD74CF-AB3D-AF6F-6F41-6893EDA276E6}"/>
              </a:ext>
            </a:extLst>
          </p:cNvPr>
          <p:cNvSpPr>
            <a:spLocks noGrp="1"/>
          </p:cNvSpPr>
          <p:nvPr>
            <p:ph idx="1"/>
          </p:nvPr>
        </p:nvSpPr>
        <p:spPr/>
        <p:txBody>
          <a:bodyPr/>
          <a:lstStyle/>
          <a:p>
            <a:endParaRPr lang="zh-CN" altLang="en-US"/>
          </a:p>
        </p:txBody>
      </p:sp>
      <p:sp>
        <p:nvSpPr>
          <p:cNvPr id="4" name="矩形 3">
            <a:extLst>
              <a:ext uri="{FF2B5EF4-FFF2-40B4-BE49-F238E27FC236}">
                <a16:creationId xmlns:a16="http://schemas.microsoft.com/office/drawing/2014/main" id="{740A20AD-50E3-D28E-E19F-783C0E3129F6}"/>
              </a:ext>
            </a:extLst>
          </p:cNvPr>
          <p:cNvSpPr/>
          <p:nvPr/>
        </p:nvSpPr>
        <p:spPr>
          <a:xfrm>
            <a:off x="0" y="0"/>
            <a:ext cx="12192000" cy="6858000"/>
          </a:xfrm>
          <a:prstGeom prst="rect">
            <a:avLst/>
          </a:prstGeom>
          <a:solidFill>
            <a:srgbClr val="9A0001"/>
          </a:solidFill>
          <a:ln>
            <a:solidFill>
              <a:srgbClr val="9A0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2">
            <a:extLst>
              <a:ext uri="{FF2B5EF4-FFF2-40B4-BE49-F238E27FC236}">
                <a16:creationId xmlns:a16="http://schemas.microsoft.com/office/drawing/2014/main" id="{45B7CCE4-F085-C155-DE6A-5BE1F3E4C654}"/>
              </a:ext>
            </a:extLst>
          </p:cNvPr>
          <p:cNvPicPr>
            <a:picLocks noChangeAspect="1"/>
          </p:cNvPicPr>
          <p:nvPr/>
        </p:nvPicPr>
        <p:blipFill rotWithShape="1">
          <a:blip r:embed="rId2">
            <a:lum/>
            <a:extLst>
              <a:ext uri="">
                <a14:imgProps xmlns="" xmlns:a14="http://schemas.microsoft.com/office/drawing/2010/main">
                  <a14:imgLayer r:embed="rId3">
                    <a14:imgEffect>
                      <a14:brightnessContrast bright="0" contrast="0"/>
                      <a14:colorTemperature colorTemp="6500"/>
                      <a14:saturation sat="100000"/>
                      <a14:sharpenSoften amount="0"/>
                    </a14:imgEffect>
                  </a14:imgLayer>
                </a14:imgProps>
              </a:ext>
            </a:extLst>
          </a:blip>
          <a:srcRect l="57443"/>
          <a:stretch/>
        </p:blipFill>
        <p:spPr>
          <a:xfrm>
            <a:off x="6888869" y="4832935"/>
            <a:ext cx="5342484" cy="2574825"/>
          </a:xfrm>
          <a:prstGeom prst="rect">
            <a:avLst/>
          </a:prstGeom>
        </p:spPr>
      </p:pic>
      <p:pic>
        <p:nvPicPr>
          <p:cNvPr id="7" name="图片 42">
            <a:extLst>
              <a:ext uri="{FF2B5EF4-FFF2-40B4-BE49-F238E27FC236}">
                <a16:creationId xmlns:a16="http://schemas.microsoft.com/office/drawing/2014/main" id="{9FFF7513-72BA-88F1-936E-2C71F7C82A3D}"/>
              </a:ext>
            </a:extLst>
          </p:cNvPr>
          <p:cNvPicPr>
            <a:picLocks noChangeAspect="1"/>
          </p:cNvPicPr>
          <p:nvPr/>
        </p:nvPicPr>
        <p:blipFill>
          <a:blip r:embed="rId4">
            <a:lum/>
            <a:extLst>
              <a:ext uri="">
                <a14:imgProps xmlns="" xmlns:a14="http://schemas.microsoft.com/office/drawing/2010/main">
                  <a14:imgLayer>
                    <a14:imgEffect>
                      <a14:brightnessContrast bright="0" contrast="0"/>
                      <a14:colorTemperature colorTemp="6500"/>
                      <a14:saturation sat="100000"/>
                      <a14:sharpenSoften amount="0"/>
                    </a14:imgEffect>
                  </a14:imgLayer>
                </a14:imgProps>
              </a:ext>
            </a:extLst>
          </a:blip>
          <a:stretch/>
        </p:blipFill>
        <p:spPr>
          <a:xfrm>
            <a:off x="798847" y="953538"/>
            <a:ext cx="2395139" cy="674687"/>
          </a:xfrm>
          <a:prstGeom prst="rect">
            <a:avLst/>
          </a:prstGeom>
        </p:spPr>
      </p:pic>
      <p:sp>
        <p:nvSpPr>
          <p:cNvPr id="8" name="文本框 7">
            <a:extLst>
              <a:ext uri="{FF2B5EF4-FFF2-40B4-BE49-F238E27FC236}">
                <a16:creationId xmlns:a16="http://schemas.microsoft.com/office/drawing/2014/main" id="{A5C92ADA-C22C-012B-83BD-10B8A2138062}"/>
              </a:ext>
            </a:extLst>
          </p:cNvPr>
          <p:cNvSpPr txBox="1"/>
          <p:nvPr/>
        </p:nvSpPr>
        <p:spPr>
          <a:xfrm>
            <a:off x="2692400" y="2667159"/>
            <a:ext cx="6736080" cy="923330"/>
          </a:xfrm>
          <a:prstGeom prst="rect">
            <a:avLst/>
          </a:prstGeom>
          <a:noFill/>
        </p:spPr>
        <p:txBody>
          <a:bodyPr wrap="square" rtlCol="0">
            <a:spAutoFit/>
          </a:bodyPr>
          <a:lstStyle/>
          <a:p>
            <a:pPr algn="ctr"/>
            <a:r>
              <a:rPr lang="zh-CN" altLang="en-US" sz="5400" dirty="0">
                <a:solidFill>
                  <a:schemeClr val="bg1"/>
                </a:solidFill>
                <a:latin typeface="+mj-lt"/>
              </a:rPr>
              <a:t>汇报完毕！谢谢</a:t>
            </a:r>
            <a:r>
              <a:rPr lang="en-US" altLang="zh-CN" sz="5400" dirty="0">
                <a:solidFill>
                  <a:schemeClr val="bg1"/>
                </a:solidFill>
                <a:latin typeface="+mj-lt"/>
              </a:rPr>
              <a:t>!</a:t>
            </a:r>
            <a:endParaRPr lang="zh-CN" altLang="en-US" sz="5400" dirty="0">
              <a:solidFill>
                <a:schemeClr val="bg1"/>
              </a:solidFill>
              <a:latin typeface="+mj-lt"/>
            </a:endParaRPr>
          </a:p>
        </p:txBody>
      </p:sp>
    </p:spTree>
    <p:extLst>
      <p:ext uri="{BB962C8B-B14F-4D97-AF65-F5344CB8AC3E}">
        <p14:creationId xmlns:p14="http://schemas.microsoft.com/office/powerpoint/2010/main" val="554311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0A716A7-F067-D2DA-7E49-151991521435}"/>
              </a:ext>
            </a:extLst>
          </p:cNvPr>
          <p:cNvSpPr/>
          <p:nvPr/>
        </p:nvSpPr>
        <p:spPr>
          <a:xfrm>
            <a:off x="0" y="0"/>
            <a:ext cx="12192000" cy="919253"/>
          </a:xfrm>
          <a:prstGeom prst="rect">
            <a:avLst/>
          </a:prstGeom>
          <a:solidFill>
            <a:srgbClr val="9A00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2">
            <a:extLst>
              <a:ext uri="{FF2B5EF4-FFF2-40B4-BE49-F238E27FC236}">
                <a16:creationId xmlns:a16="http://schemas.microsoft.com/office/drawing/2014/main" id="{76847D7C-E505-357C-1732-E9D42C8A10DA}"/>
              </a:ext>
            </a:extLst>
          </p:cNvPr>
          <p:cNvPicPr>
            <a:picLocks noChangeAspect="1"/>
          </p:cNvPicPr>
          <p:nvPr/>
        </p:nvPicPr>
        <p:blipFill>
          <a:blip r:embed="rId2">
            <a:lum/>
            <a:extLst>
              <a:ext uri="">
                <a14:imgProps xmlns:a14="http://schemas.microsoft.com/office/drawing/2010/main" xmlns="">
                  <a14:imgLayer>
                    <a14:imgEffect>
                      <a14:brightnessContrast bright="0" contrast="0"/>
                      <a14:colorTemperature colorTemp="6500"/>
                      <a14:saturation sat="100000"/>
                      <a14:sharpenSoften amount="0"/>
                    </a14:imgEffect>
                  </a14:imgLayer>
                </a14:imgProps>
              </a:ext>
            </a:extLst>
          </a:blip>
          <a:stretch/>
        </p:blipFill>
        <p:spPr>
          <a:xfrm>
            <a:off x="9548895" y="130537"/>
            <a:ext cx="2336532" cy="658178"/>
          </a:xfrm>
          <a:prstGeom prst="rect">
            <a:avLst/>
          </a:prstGeom>
        </p:spPr>
      </p:pic>
      <p:sp>
        <p:nvSpPr>
          <p:cNvPr id="2" name="文本框 1">
            <a:extLst>
              <a:ext uri="{FF2B5EF4-FFF2-40B4-BE49-F238E27FC236}">
                <a16:creationId xmlns:a16="http://schemas.microsoft.com/office/drawing/2014/main" id="{0C98F7B3-8411-A254-714B-F8C74E940A24}"/>
              </a:ext>
            </a:extLst>
          </p:cNvPr>
          <p:cNvSpPr txBox="1"/>
          <p:nvPr/>
        </p:nvSpPr>
        <p:spPr>
          <a:xfrm>
            <a:off x="196646" y="42047"/>
            <a:ext cx="3092463" cy="830997"/>
          </a:xfrm>
          <a:prstGeom prst="rect">
            <a:avLst/>
          </a:prstGeom>
          <a:noFill/>
        </p:spPr>
        <p:txBody>
          <a:bodyPr wrap="square" rtlCol="0">
            <a:spAutoFit/>
          </a:bodyPr>
          <a:lstStyle/>
          <a:p>
            <a:r>
              <a:rPr lang="zh-CN" altLang="en-US" sz="2400" b="1" dirty="0">
                <a:solidFill>
                  <a:schemeClr val="bg1"/>
                </a:solidFill>
              </a:rPr>
              <a:t>第一部分 </a:t>
            </a:r>
            <a:endParaRPr lang="en-US" altLang="zh-CN" sz="2400" b="1" dirty="0">
              <a:solidFill>
                <a:schemeClr val="bg1"/>
              </a:solidFill>
            </a:endParaRPr>
          </a:p>
          <a:p>
            <a:r>
              <a:rPr lang="zh-CN" altLang="en-US" sz="2400" b="1" dirty="0">
                <a:solidFill>
                  <a:schemeClr val="bg1"/>
                </a:solidFill>
              </a:rPr>
              <a:t>永久冻土退化的背景</a:t>
            </a:r>
          </a:p>
        </p:txBody>
      </p:sp>
      <p:pic>
        <p:nvPicPr>
          <p:cNvPr id="3" name="图片 2">
            <a:extLst>
              <a:ext uri="{FF2B5EF4-FFF2-40B4-BE49-F238E27FC236}">
                <a16:creationId xmlns:a16="http://schemas.microsoft.com/office/drawing/2014/main" id="{79844BC9-CC93-9E9C-6142-C78F4FE7235D}"/>
              </a:ext>
            </a:extLst>
          </p:cNvPr>
          <p:cNvPicPr>
            <a:picLocks noChangeAspect="1"/>
          </p:cNvPicPr>
          <p:nvPr/>
        </p:nvPicPr>
        <p:blipFill>
          <a:blip r:embed="rId3"/>
          <a:stretch>
            <a:fillRect/>
          </a:stretch>
        </p:blipFill>
        <p:spPr>
          <a:xfrm>
            <a:off x="524893" y="1842261"/>
            <a:ext cx="3465410" cy="2607104"/>
          </a:xfrm>
          <a:prstGeom prst="rect">
            <a:avLst/>
          </a:prstGeom>
        </p:spPr>
      </p:pic>
      <p:sp>
        <p:nvSpPr>
          <p:cNvPr id="7" name="文本框 6">
            <a:extLst>
              <a:ext uri="{FF2B5EF4-FFF2-40B4-BE49-F238E27FC236}">
                <a16:creationId xmlns:a16="http://schemas.microsoft.com/office/drawing/2014/main" id="{56C3884C-A74D-7E80-1D77-C52759EA296A}"/>
              </a:ext>
            </a:extLst>
          </p:cNvPr>
          <p:cNvSpPr txBox="1"/>
          <p:nvPr/>
        </p:nvSpPr>
        <p:spPr>
          <a:xfrm>
            <a:off x="4500906" y="1441803"/>
            <a:ext cx="6744929" cy="4524315"/>
          </a:xfrm>
          <a:prstGeom prst="rect">
            <a:avLst/>
          </a:prstGeom>
          <a:noFill/>
        </p:spPr>
        <p:txBody>
          <a:bodyPr wrap="square" rtlCol="0">
            <a:spAutoFit/>
          </a:bodyPr>
          <a:lstStyle/>
          <a:p>
            <a:r>
              <a:rPr lang="zh-CN" altLang="en-US" sz="2400" dirty="0"/>
              <a:t>定义：</a:t>
            </a:r>
            <a:endParaRPr lang="en-US" altLang="zh-CN" sz="2400" dirty="0"/>
          </a:p>
          <a:p>
            <a:r>
              <a:rPr lang="en-US" altLang="zh-CN" sz="2400" dirty="0"/>
              <a:t>       </a:t>
            </a:r>
            <a:r>
              <a:rPr lang="zh-CN" altLang="en-US" sz="2400" dirty="0"/>
              <a:t>永冻层（</a:t>
            </a:r>
            <a:r>
              <a:rPr lang="en-US" altLang="zh-CN" sz="2400" dirty="0"/>
              <a:t>Permafrost</a:t>
            </a:r>
            <a:r>
              <a:rPr lang="zh-CN" altLang="en-US" sz="2400" dirty="0"/>
              <a:t>，或多年冻土、永久冻土）是一个地质学名词，指温度在</a:t>
            </a:r>
            <a:r>
              <a:rPr lang="en-US" altLang="zh-CN" sz="2400" dirty="0"/>
              <a:t>0°C</a:t>
            </a:r>
            <a:r>
              <a:rPr lang="zh-CN" altLang="en-US" sz="2400" dirty="0"/>
              <a:t>或低于</a:t>
            </a:r>
            <a:r>
              <a:rPr lang="en-US" altLang="zh-CN" sz="2400" dirty="0"/>
              <a:t>0°C</a:t>
            </a:r>
            <a:r>
              <a:rPr lang="zh-CN" altLang="en-US" sz="2400" dirty="0"/>
              <a:t>，且至少连续冻结两年的岩土层。</a:t>
            </a:r>
          </a:p>
          <a:p>
            <a:r>
              <a:rPr lang="en-US" altLang="zh-CN" sz="2400" dirty="0"/>
              <a:t>       </a:t>
            </a:r>
            <a:r>
              <a:rPr lang="zh-CN" altLang="en-US" sz="2400" dirty="0"/>
              <a:t>多年冻土层一般分布在寒冷地区地下</a:t>
            </a:r>
            <a:r>
              <a:rPr lang="en-US" altLang="zh-CN" sz="2400" dirty="0"/>
              <a:t>30~200</a:t>
            </a:r>
            <a:r>
              <a:rPr lang="zh-CN" altLang="en-US" sz="2400" dirty="0"/>
              <a:t>公分处，通常又分为上下两层，上层夏季融化，被称为活动层，下层在夏季仍处于冻结状态。一般的冻土层在气候回暖或受到强压时，冻土内的冰会溶解成为水；但多年冻土的所在之处，即使在天气回暖之时，气温仍然在结冰点以下，使冻土内的冰不能再次溶化成为水分，因而使冻土的组成不变。其持续冰冻时间可长达</a:t>
            </a:r>
            <a:r>
              <a:rPr lang="en-US" altLang="zh-CN" sz="2400" dirty="0"/>
              <a:t>1000</a:t>
            </a:r>
            <a:r>
              <a:rPr lang="zh-CN" altLang="en-US" sz="2400" dirty="0"/>
              <a:t>年以上。</a:t>
            </a:r>
          </a:p>
        </p:txBody>
      </p:sp>
      <p:sp>
        <p:nvSpPr>
          <p:cNvPr id="8" name="文本框 7">
            <a:extLst>
              <a:ext uri="{FF2B5EF4-FFF2-40B4-BE49-F238E27FC236}">
                <a16:creationId xmlns:a16="http://schemas.microsoft.com/office/drawing/2014/main" id="{DB1948B9-9636-1D92-7961-B0D02A0779FE}"/>
              </a:ext>
            </a:extLst>
          </p:cNvPr>
          <p:cNvSpPr txBox="1"/>
          <p:nvPr/>
        </p:nvSpPr>
        <p:spPr>
          <a:xfrm>
            <a:off x="5531567" y="6604084"/>
            <a:ext cx="1799304" cy="261610"/>
          </a:xfrm>
          <a:prstGeom prst="rect">
            <a:avLst/>
          </a:prstGeom>
          <a:noFill/>
        </p:spPr>
        <p:txBody>
          <a:bodyPr wrap="square" rtlCol="0">
            <a:spAutoFit/>
          </a:bodyPr>
          <a:lstStyle/>
          <a:p>
            <a:r>
              <a:rPr lang="en-US" altLang="zh-CN" sz="1100" i="1" dirty="0"/>
              <a:t>Cite : Wikipedia </a:t>
            </a:r>
            <a:endParaRPr lang="zh-CN" altLang="en-US" sz="1100" i="1" dirty="0"/>
          </a:p>
        </p:txBody>
      </p:sp>
    </p:spTree>
    <p:extLst>
      <p:ext uri="{BB962C8B-B14F-4D97-AF65-F5344CB8AC3E}">
        <p14:creationId xmlns:p14="http://schemas.microsoft.com/office/powerpoint/2010/main" val="3502025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C827B-816F-272A-F943-876D8D4FAD7E}"/>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59C5A806-DF02-7C2F-8B61-55EBFB16F750}"/>
              </a:ext>
            </a:extLst>
          </p:cNvPr>
          <p:cNvSpPr/>
          <p:nvPr/>
        </p:nvSpPr>
        <p:spPr>
          <a:xfrm>
            <a:off x="0" y="0"/>
            <a:ext cx="12192000" cy="919253"/>
          </a:xfrm>
          <a:prstGeom prst="rect">
            <a:avLst/>
          </a:prstGeom>
          <a:solidFill>
            <a:srgbClr val="9A00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2">
            <a:extLst>
              <a:ext uri="{FF2B5EF4-FFF2-40B4-BE49-F238E27FC236}">
                <a16:creationId xmlns:a16="http://schemas.microsoft.com/office/drawing/2014/main" id="{B87984E5-9643-8DEB-B929-1D799A92F59F}"/>
              </a:ext>
            </a:extLst>
          </p:cNvPr>
          <p:cNvPicPr>
            <a:picLocks noChangeAspect="1"/>
          </p:cNvPicPr>
          <p:nvPr/>
        </p:nvPicPr>
        <p:blipFill>
          <a:blip r:embed="rId3">
            <a:lum/>
            <a:extLst>
              <a:ext uri="">
                <a14:imgProps xmlns="" xmlns:a14="http://schemas.microsoft.com/office/drawing/2010/main">
                  <a14:imgLayer>
                    <a14:imgEffect>
                      <a14:brightnessContrast bright="0" contrast="0"/>
                      <a14:colorTemperature colorTemp="6500"/>
                      <a14:saturation sat="100000"/>
                      <a14:sharpenSoften amount="0"/>
                    </a14:imgEffect>
                  </a14:imgLayer>
                </a14:imgProps>
              </a:ext>
            </a:extLst>
          </a:blip>
          <a:stretch/>
        </p:blipFill>
        <p:spPr>
          <a:xfrm>
            <a:off x="9548895" y="130537"/>
            <a:ext cx="2336532" cy="658178"/>
          </a:xfrm>
          <a:prstGeom prst="rect">
            <a:avLst/>
          </a:prstGeom>
        </p:spPr>
      </p:pic>
      <p:sp>
        <p:nvSpPr>
          <p:cNvPr id="2" name="文本框 1">
            <a:extLst>
              <a:ext uri="{FF2B5EF4-FFF2-40B4-BE49-F238E27FC236}">
                <a16:creationId xmlns:a16="http://schemas.microsoft.com/office/drawing/2014/main" id="{C7A3A61D-8EA5-C9A0-7129-B3146F79AB4B}"/>
              </a:ext>
            </a:extLst>
          </p:cNvPr>
          <p:cNvSpPr txBox="1"/>
          <p:nvPr/>
        </p:nvSpPr>
        <p:spPr>
          <a:xfrm>
            <a:off x="196647" y="42047"/>
            <a:ext cx="3065168" cy="830997"/>
          </a:xfrm>
          <a:prstGeom prst="rect">
            <a:avLst/>
          </a:prstGeom>
          <a:noFill/>
        </p:spPr>
        <p:txBody>
          <a:bodyPr wrap="square" rtlCol="0">
            <a:spAutoFit/>
          </a:bodyPr>
          <a:lstStyle/>
          <a:p>
            <a:r>
              <a:rPr lang="zh-CN" altLang="en-US" sz="2400" b="1" dirty="0">
                <a:solidFill>
                  <a:schemeClr val="bg1"/>
                </a:solidFill>
              </a:rPr>
              <a:t>第一部分 </a:t>
            </a:r>
            <a:endParaRPr lang="en-US" altLang="zh-CN" sz="2400" b="1" dirty="0">
              <a:solidFill>
                <a:schemeClr val="bg1"/>
              </a:solidFill>
            </a:endParaRPr>
          </a:p>
          <a:p>
            <a:r>
              <a:rPr lang="zh-CN" altLang="en-US" sz="2400" b="1" dirty="0">
                <a:solidFill>
                  <a:schemeClr val="bg1"/>
                </a:solidFill>
              </a:rPr>
              <a:t>永久冻土退化的背景</a:t>
            </a:r>
          </a:p>
        </p:txBody>
      </p:sp>
      <p:pic>
        <p:nvPicPr>
          <p:cNvPr id="6" name="图片 5">
            <a:extLst>
              <a:ext uri="{FF2B5EF4-FFF2-40B4-BE49-F238E27FC236}">
                <a16:creationId xmlns:a16="http://schemas.microsoft.com/office/drawing/2014/main" id="{C6FB7916-2E8D-F752-06FD-FD39FB450D2D}"/>
              </a:ext>
            </a:extLst>
          </p:cNvPr>
          <p:cNvPicPr>
            <a:picLocks noChangeAspect="1"/>
          </p:cNvPicPr>
          <p:nvPr/>
        </p:nvPicPr>
        <p:blipFill>
          <a:blip r:embed="rId4"/>
          <a:stretch>
            <a:fillRect/>
          </a:stretch>
        </p:blipFill>
        <p:spPr>
          <a:xfrm>
            <a:off x="196647" y="1212616"/>
            <a:ext cx="4719484" cy="5290850"/>
          </a:xfrm>
          <a:prstGeom prst="rect">
            <a:avLst/>
          </a:prstGeom>
        </p:spPr>
      </p:pic>
      <p:pic>
        <p:nvPicPr>
          <p:cNvPr id="7" name="图片 6">
            <a:extLst>
              <a:ext uri="{FF2B5EF4-FFF2-40B4-BE49-F238E27FC236}">
                <a16:creationId xmlns:a16="http://schemas.microsoft.com/office/drawing/2014/main" id="{D9C4F28D-B377-930E-FE88-98987464614D}"/>
              </a:ext>
            </a:extLst>
          </p:cNvPr>
          <p:cNvPicPr>
            <a:picLocks noChangeAspect="1"/>
          </p:cNvPicPr>
          <p:nvPr/>
        </p:nvPicPr>
        <p:blipFill>
          <a:blip r:embed="rId5"/>
          <a:stretch>
            <a:fillRect/>
          </a:stretch>
        </p:blipFill>
        <p:spPr>
          <a:xfrm>
            <a:off x="6205663" y="1212615"/>
            <a:ext cx="2741205" cy="4490095"/>
          </a:xfrm>
          <a:prstGeom prst="rect">
            <a:avLst/>
          </a:prstGeom>
        </p:spPr>
      </p:pic>
      <p:sp>
        <p:nvSpPr>
          <p:cNvPr id="8" name="文本框 7">
            <a:extLst>
              <a:ext uri="{FF2B5EF4-FFF2-40B4-BE49-F238E27FC236}">
                <a16:creationId xmlns:a16="http://schemas.microsoft.com/office/drawing/2014/main" id="{2C245272-626A-0E7A-408A-A3081BDD7CC8}"/>
              </a:ext>
            </a:extLst>
          </p:cNvPr>
          <p:cNvSpPr txBox="1"/>
          <p:nvPr/>
        </p:nvSpPr>
        <p:spPr>
          <a:xfrm>
            <a:off x="6096000" y="5840361"/>
            <a:ext cx="4866968" cy="646331"/>
          </a:xfrm>
          <a:prstGeom prst="rect">
            <a:avLst/>
          </a:prstGeom>
          <a:noFill/>
        </p:spPr>
        <p:txBody>
          <a:bodyPr wrap="square" rtlCol="0">
            <a:spAutoFit/>
          </a:bodyPr>
          <a:lstStyle/>
          <a:p>
            <a:r>
              <a:rPr lang="zh-CN" altLang="en-US" dirty="0"/>
              <a:t>图一：北半球多年冻土的范围和类型</a:t>
            </a:r>
            <a:endParaRPr lang="en-US" altLang="zh-CN" dirty="0"/>
          </a:p>
          <a:p>
            <a:r>
              <a:rPr lang="zh-CN" altLang="en-US" dirty="0"/>
              <a:t>图二：永久冻土中温度随层级深度的变化关系</a:t>
            </a:r>
          </a:p>
        </p:txBody>
      </p:sp>
      <p:sp>
        <p:nvSpPr>
          <p:cNvPr id="9" name="文本框 8">
            <a:extLst>
              <a:ext uri="{FF2B5EF4-FFF2-40B4-BE49-F238E27FC236}">
                <a16:creationId xmlns:a16="http://schemas.microsoft.com/office/drawing/2014/main" id="{EDA11445-F215-CF34-5887-44C61E5810CD}"/>
              </a:ext>
            </a:extLst>
          </p:cNvPr>
          <p:cNvSpPr txBox="1"/>
          <p:nvPr/>
        </p:nvSpPr>
        <p:spPr>
          <a:xfrm>
            <a:off x="987500" y="6624343"/>
            <a:ext cx="10436325" cy="261610"/>
          </a:xfrm>
          <a:prstGeom prst="rect">
            <a:avLst/>
          </a:prstGeom>
          <a:noFill/>
        </p:spPr>
        <p:txBody>
          <a:bodyPr wrap="square" rtlCol="0">
            <a:spAutoFit/>
          </a:bodyPr>
          <a:lstStyle/>
          <a:p>
            <a:r>
              <a:rPr lang="en-US" altLang="zh-CN" sz="1100" i="1" dirty="0"/>
              <a:t>Cite</a:t>
            </a:r>
            <a:r>
              <a:rPr lang="zh-CN" altLang="en-US" sz="1100" i="1" dirty="0"/>
              <a:t>：</a:t>
            </a:r>
            <a:r>
              <a:rPr lang="en-US" altLang="zh-CN" sz="1100" i="1" dirty="0" err="1"/>
              <a:t>Chadburn</a:t>
            </a:r>
            <a:r>
              <a:rPr lang="en-US" altLang="zh-CN" sz="1100" i="1" dirty="0"/>
              <a:t>, S. E., Wigner, C. E., &amp; Walter, K. (2020). The Cryosphere: Permafrost temperature profiles and zero annual amplitude. The Cryosphere, 14(9), 3155–3176.</a:t>
            </a:r>
            <a:endParaRPr lang="zh-CN" altLang="en-US" sz="1100" i="1" dirty="0"/>
          </a:p>
        </p:txBody>
      </p:sp>
    </p:spTree>
    <p:extLst>
      <p:ext uri="{BB962C8B-B14F-4D97-AF65-F5344CB8AC3E}">
        <p14:creationId xmlns:p14="http://schemas.microsoft.com/office/powerpoint/2010/main" val="1421138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A129C-0D3D-7C4F-0781-B5AC2DD922EC}"/>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7B4329D9-53FB-03F4-9DC6-A2437FEBC2D3}"/>
              </a:ext>
            </a:extLst>
          </p:cNvPr>
          <p:cNvSpPr/>
          <p:nvPr/>
        </p:nvSpPr>
        <p:spPr>
          <a:xfrm>
            <a:off x="0" y="0"/>
            <a:ext cx="12192000" cy="919253"/>
          </a:xfrm>
          <a:prstGeom prst="rect">
            <a:avLst/>
          </a:prstGeom>
          <a:solidFill>
            <a:srgbClr val="9A00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2">
            <a:extLst>
              <a:ext uri="{FF2B5EF4-FFF2-40B4-BE49-F238E27FC236}">
                <a16:creationId xmlns:a16="http://schemas.microsoft.com/office/drawing/2014/main" id="{5F5AAEE2-A973-5733-983A-7AB1128F8695}"/>
              </a:ext>
            </a:extLst>
          </p:cNvPr>
          <p:cNvPicPr>
            <a:picLocks noChangeAspect="1"/>
          </p:cNvPicPr>
          <p:nvPr/>
        </p:nvPicPr>
        <p:blipFill>
          <a:blip r:embed="rId2">
            <a:lum/>
            <a:extLst>
              <a:ext uri="">
                <a14:imgProps xmlns:a14="http://schemas.microsoft.com/office/drawing/2010/main" xmlns="">
                  <a14:imgLayer>
                    <a14:imgEffect>
                      <a14:brightnessContrast bright="0" contrast="0"/>
                      <a14:colorTemperature colorTemp="6500"/>
                      <a14:saturation sat="100000"/>
                      <a14:sharpenSoften amount="0"/>
                    </a14:imgEffect>
                  </a14:imgLayer>
                </a14:imgProps>
              </a:ext>
            </a:extLst>
          </a:blip>
          <a:stretch/>
        </p:blipFill>
        <p:spPr>
          <a:xfrm>
            <a:off x="9548895" y="130537"/>
            <a:ext cx="2336532" cy="658178"/>
          </a:xfrm>
          <a:prstGeom prst="rect">
            <a:avLst/>
          </a:prstGeom>
        </p:spPr>
      </p:pic>
      <p:sp>
        <p:nvSpPr>
          <p:cNvPr id="2" name="文本框 1">
            <a:extLst>
              <a:ext uri="{FF2B5EF4-FFF2-40B4-BE49-F238E27FC236}">
                <a16:creationId xmlns:a16="http://schemas.microsoft.com/office/drawing/2014/main" id="{7D8AD16B-1D44-DC47-0C9E-272F29732616}"/>
              </a:ext>
            </a:extLst>
          </p:cNvPr>
          <p:cNvSpPr txBox="1"/>
          <p:nvPr/>
        </p:nvSpPr>
        <p:spPr>
          <a:xfrm>
            <a:off x="196647" y="42047"/>
            <a:ext cx="3269884" cy="830997"/>
          </a:xfrm>
          <a:prstGeom prst="rect">
            <a:avLst/>
          </a:prstGeom>
          <a:noFill/>
        </p:spPr>
        <p:txBody>
          <a:bodyPr wrap="square" rtlCol="0">
            <a:spAutoFit/>
          </a:bodyPr>
          <a:lstStyle/>
          <a:p>
            <a:r>
              <a:rPr lang="zh-CN" altLang="en-US" sz="2400" b="1" dirty="0">
                <a:solidFill>
                  <a:schemeClr val="bg1"/>
                </a:solidFill>
              </a:rPr>
              <a:t>第一部分 </a:t>
            </a:r>
            <a:endParaRPr lang="en-US" altLang="zh-CN" sz="2400" b="1" dirty="0">
              <a:solidFill>
                <a:schemeClr val="bg1"/>
              </a:solidFill>
            </a:endParaRPr>
          </a:p>
          <a:p>
            <a:r>
              <a:rPr lang="zh-CN" altLang="en-US" sz="2400" b="1" dirty="0">
                <a:solidFill>
                  <a:schemeClr val="bg1"/>
                </a:solidFill>
              </a:rPr>
              <a:t>永久冻土退化的背景</a:t>
            </a:r>
          </a:p>
        </p:txBody>
      </p:sp>
      <p:pic>
        <p:nvPicPr>
          <p:cNvPr id="9" name="图片 8">
            <a:extLst>
              <a:ext uri="{FF2B5EF4-FFF2-40B4-BE49-F238E27FC236}">
                <a16:creationId xmlns:a16="http://schemas.microsoft.com/office/drawing/2014/main" id="{898ADB14-E79B-7155-1379-072F40851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47" y="1078844"/>
            <a:ext cx="4809107" cy="2928110"/>
          </a:xfrm>
          <a:prstGeom prst="rect">
            <a:avLst/>
          </a:prstGeom>
        </p:spPr>
      </p:pic>
      <p:pic>
        <p:nvPicPr>
          <p:cNvPr id="11" name="图片 10">
            <a:extLst>
              <a:ext uri="{FF2B5EF4-FFF2-40B4-BE49-F238E27FC236}">
                <a16:creationId xmlns:a16="http://schemas.microsoft.com/office/drawing/2014/main" id="{11A37B3C-DABB-B0C2-7B0B-04DA0899AC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647" y="4166545"/>
            <a:ext cx="11796061" cy="2582406"/>
          </a:xfrm>
          <a:prstGeom prst="rect">
            <a:avLst/>
          </a:prstGeom>
        </p:spPr>
      </p:pic>
      <p:sp>
        <p:nvSpPr>
          <p:cNvPr id="12" name="文本框 11">
            <a:extLst>
              <a:ext uri="{FF2B5EF4-FFF2-40B4-BE49-F238E27FC236}">
                <a16:creationId xmlns:a16="http://schemas.microsoft.com/office/drawing/2014/main" id="{2138768F-602E-1CD9-207A-5A527348C6CB}"/>
              </a:ext>
            </a:extLst>
          </p:cNvPr>
          <p:cNvSpPr txBox="1"/>
          <p:nvPr/>
        </p:nvSpPr>
        <p:spPr>
          <a:xfrm>
            <a:off x="5310555" y="1254369"/>
            <a:ext cx="6574872" cy="2677656"/>
          </a:xfrm>
          <a:prstGeom prst="rect">
            <a:avLst/>
          </a:prstGeom>
          <a:noFill/>
        </p:spPr>
        <p:txBody>
          <a:bodyPr wrap="square" rtlCol="0">
            <a:spAutoFit/>
          </a:bodyPr>
          <a:lstStyle/>
          <a:p>
            <a:r>
              <a:rPr lang="zh-CN" altLang="en-US" sz="2400" dirty="0"/>
              <a:t>全球变暖的影响对冻土层的冻土变化是显著的。下图展示了</a:t>
            </a:r>
            <a:r>
              <a:rPr lang="en-US" altLang="zh-CN" sz="2400" dirty="0"/>
              <a:t>IPCC</a:t>
            </a:r>
            <a:r>
              <a:rPr lang="zh-CN" altLang="en-US" sz="2400" dirty="0"/>
              <a:t>预测的全球变暖温度数据，其中未来平均温度提升</a:t>
            </a:r>
            <a:r>
              <a:rPr lang="en-US" altLang="zh-CN" sz="2400" dirty="0"/>
              <a:t>3-6</a:t>
            </a:r>
            <a:r>
              <a:rPr lang="zh-CN" altLang="en-US" sz="2400" dirty="0"/>
              <a:t>℃的地区，有一部分和之前冻土分布的地区重合明显。左图则是</a:t>
            </a:r>
            <a:r>
              <a:rPr lang="en-US" altLang="zh-CN" sz="2400" dirty="0"/>
              <a:t>IPCC</a:t>
            </a:r>
            <a:r>
              <a:rPr lang="zh-CN" altLang="en-US" sz="2400" dirty="0"/>
              <a:t>关于全球变暖趋势下，对永久冻土退化影响的区域分布图，可见北半球冻土层的永久冻土确发生了退化</a:t>
            </a:r>
          </a:p>
        </p:txBody>
      </p:sp>
    </p:spTree>
    <p:extLst>
      <p:ext uri="{BB962C8B-B14F-4D97-AF65-F5344CB8AC3E}">
        <p14:creationId xmlns:p14="http://schemas.microsoft.com/office/powerpoint/2010/main" val="2595612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53416-01D9-7C3C-EB59-02961FE8C47C}"/>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35E74BA9-F0FD-54B3-C3BF-9CEEF5500A4F}"/>
              </a:ext>
            </a:extLst>
          </p:cNvPr>
          <p:cNvSpPr/>
          <p:nvPr/>
        </p:nvSpPr>
        <p:spPr>
          <a:xfrm>
            <a:off x="0" y="0"/>
            <a:ext cx="12192000" cy="919253"/>
          </a:xfrm>
          <a:prstGeom prst="rect">
            <a:avLst/>
          </a:prstGeom>
          <a:solidFill>
            <a:srgbClr val="9A00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2">
            <a:extLst>
              <a:ext uri="{FF2B5EF4-FFF2-40B4-BE49-F238E27FC236}">
                <a16:creationId xmlns:a16="http://schemas.microsoft.com/office/drawing/2014/main" id="{FEB454EB-D5B2-A9FF-B77A-10E64448DEAF}"/>
              </a:ext>
            </a:extLst>
          </p:cNvPr>
          <p:cNvPicPr>
            <a:picLocks noChangeAspect="1"/>
          </p:cNvPicPr>
          <p:nvPr/>
        </p:nvPicPr>
        <p:blipFill>
          <a:blip r:embed="rId3">
            <a:lum/>
            <a:extLst>
              <a:ext uri="">
                <a14:imgProps xmlns="" xmlns:a14="http://schemas.microsoft.com/office/drawing/2010/main">
                  <a14:imgLayer>
                    <a14:imgEffect>
                      <a14:brightnessContrast bright="0" contrast="0"/>
                      <a14:colorTemperature colorTemp="6500"/>
                      <a14:saturation sat="100000"/>
                      <a14:sharpenSoften amount="0"/>
                    </a14:imgEffect>
                  </a14:imgLayer>
                </a14:imgProps>
              </a:ext>
            </a:extLst>
          </a:blip>
          <a:stretch/>
        </p:blipFill>
        <p:spPr>
          <a:xfrm>
            <a:off x="9548895" y="130537"/>
            <a:ext cx="2336532" cy="658178"/>
          </a:xfrm>
          <a:prstGeom prst="rect">
            <a:avLst/>
          </a:prstGeom>
        </p:spPr>
      </p:pic>
      <p:sp>
        <p:nvSpPr>
          <p:cNvPr id="2" name="文本框 1">
            <a:extLst>
              <a:ext uri="{FF2B5EF4-FFF2-40B4-BE49-F238E27FC236}">
                <a16:creationId xmlns:a16="http://schemas.microsoft.com/office/drawing/2014/main" id="{1DA9E23F-830F-07C7-025D-82C257BCA551}"/>
              </a:ext>
            </a:extLst>
          </p:cNvPr>
          <p:cNvSpPr txBox="1"/>
          <p:nvPr/>
        </p:nvSpPr>
        <p:spPr>
          <a:xfrm>
            <a:off x="196647" y="42047"/>
            <a:ext cx="3187998" cy="830997"/>
          </a:xfrm>
          <a:prstGeom prst="rect">
            <a:avLst/>
          </a:prstGeom>
          <a:noFill/>
        </p:spPr>
        <p:txBody>
          <a:bodyPr wrap="square" rtlCol="0">
            <a:spAutoFit/>
          </a:bodyPr>
          <a:lstStyle/>
          <a:p>
            <a:r>
              <a:rPr lang="zh-CN" altLang="en-US" sz="2400" b="1" dirty="0">
                <a:solidFill>
                  <a:schemeClr val="bg1"/>
                </a:solidFill>
              </a:rPr>
              <a:t>第一部分 </a:t>
            </a:r>
            <a:endParaRPr lang="en-US" altLang="zh-CN" sz="2400" b="1" dirty="0">
              <a:solidFill>
                <a:schemeClr val="bg1"/>
              </a:solidFill>
            </a:endParaRPr>
          </a:p>
          <a:p>
            <a:r>
              <a:rPr lang="zh-CN" altLang="en-US" sz="2400" b="1" dirty="0">
                <a:solidFill>
                  <a:schemeClr val="bg1"/>
                </a:solidFill>
              </a:rPr>
              <a:t>永久冻土退化的背景</a:t>
            </a:r>
          </a:p>
        </p:txBody>
      </p:sp>
      <p:sp>
        <p:nvSpPr>
          <p:cNvPr id="6" name="文本框 5">
            <a:extLst>
              <a:ext uri="{FF2B5EF4-FFF2-40B4-BE49-F238E27FC236}">
                <a16:creationId xmlns:a16="http://schemas.microsoft.com/office/drawing/2014/main" id="{CCA89AAA-51B6-17EF-3965-018D04D08C0A}"/>
              </a:ext>
            </a:extLst>
          </p:cNvPr>
          <p:cNvSpPr txBox="1"/>
          <p:nvPr/>
        </p:nvSpPr>
        <p:spPr>
          <a:xfrm>
            <a:off x="1752600" y="1383323"/>
            <a:ext cx="8686800" cy="1815882"/>
          </a:xfrm>
          <a:prstGeom prst="rect">
            <a:avLst/>
          </a:prstGeom>
          <a:noFill/>
        </p:spPr>
        <p:txBody>
          <a:bodyPr wrap="square" rtlCol="0">
            <a:spAutoFit/>
          </a:bodyPr>
          <a:lstStyle/>
          <a:p>
            <a:r>
              <a:rPr lang="en-US" altLang="zh-CN" sz="2800" dirty="0"/>
              <a:t>        </a:t>
            </a:r>
            <a:r>
              <a:rPr lang="zh-CN" altLang="en-US" sz="2800" dirty="0"/>
              <a:t>全球多年冻土是一个巨大的碳库，其碳储量达到大气中的两倍，在全球变暖背景下，冻土中储存的碳正在被大量释放出来，引起二氧化碳和甲烷等温室气体排放，从而加剧全球变暖。</a:t>
            </a:r>
          </a:p>
        </p:txBody>
      </p:sp>
      <p:pic>
        <p:nvPicPr>
          <p:cNvPr id="7" name="图片 6">
            <a:extLst>
              <a:ext uri="{FF2B5EF4-FFF2-40B4-BE49-F238E27FC236}">
                <a16:creationId xmlns:a16="http://schemas.microsoft.com/office/drawing/2014/main" id="{0CC7100A-A5B7-178E-A871-7FDCC60D0AA1}"/>
              </a:ext>
            </a:extLst>
          </p:cNvPr>
          <p:cNvPicPr>
            <a:picLocks noChangeAspect="1"/>
          </p:cNvPicPr>
          <p:nvPr/>
        </p:nvPicPr>
        <p:blipFill>
          <a:blip r:embed="rId4"/>
          <a:stretch>
            <a:fillRect/>
          </a:stretch>
        </p:blipFill>
        <p:spPr>
          <a:xfrm>
            <a:off x="823546" y="3429000"/>
            <a:ext cx="4191000" cy="2867025"/>
          </a:xfrm>
          <a:prstGeom prst="rect">
            <a:avLst/>
          </a:prstGeom>
        </p:spPr>
      </p:pic>
      <p:pic>
        <p:nvPicPr>
          <p:cNvPr id="8" name="图片 7">
            <a:extLst>
              <a:ext uri="{FF2B5EF4-FFF2-40B4-BE49-F238E27FC236}">
                <a16:creationId xmlns:a16="http://schemas.microsoft.com/office/drawing/2014/main" id="{E63C4121-8195-5E6C-F8D0-4BFD452C83AA}"/>
              </a:ext>
            </a:extLst>
          </p:cNvPr>
          <p:cNvPicPr>
            <a:picLocks noChangeAspect="1"/>
          </p:cNvPicPr>
          <p:nvPr/>
        </p:nvPicPr>
        <p:blipFill>
          <a:blip r:embed="rId5"/>
          <a:stretch>
            <a:fillRect/>
          </a:stretch>
        </p:blipFill>
        <p:spPr>
          <a:xfrm>
            <a:off x="6827595" y="3429000"/>
            <a:ext cx="4191000" cy="2869607"/>
          </a:xfrm>
          <a:prstGeom prst="rect">
            <a:avLst/>
          </a:prstGeom>
        </p:spPr>
      </p:pic>
    </p:spTree>
    <p:extLst>
      <p:ext uri="{BB962C8B-B14F-4D97-AF65-F5344CB8AC3E}">
        <p14:creationId xmlns:p14="http://schemas.microsoft.com/office/powerpoint/2010/main" val="3697622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B159C-58F8-F547-A2DB-086ABFEEB70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3451D53-9AC7-E51A-1A36-EE4308CCF58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FB3D654-5625-1319-7B25-40BEADF45233}"/>
              </a:ext>
            </a:extLst>
          </p:cNvPr>
          <p:cNvSpPr>
            <a:spLocks noGrp="1"/>
          </p:cNvSpPr>
          <p:nvPr>
            <p:ph idx="1"/>
          </p:nvPr>
        </p:nvSpPr>
        <p:spPr/>
        <p:txBody>
          <a:bodyPr/>
          <a:lstStyle/>
          <a:p>
            <a:endParaRPr lang="zh-CN" altLang="en-US"/>
          </a:p>
        </p:txBody>
      </p:sp>
      <p:sp>
        <p:nvSpPr>
          <p:cNvPr id="4" name="矩形 3">
            <a:extLst>
              <a:ext uri="{FF2B5EF4-FFF2-40B4-BE49-F238E27FC236}">
                <a16:creationId xmlns:a16="http://schemas.microsoft.com/office/drawing/2014/main" id="{642A9DBE-8A54-5CA8-6EE9-5BA73D35B041}"/>
              </a:ext>
            </a:extLst>
          </p:cNvPr>
          <p:cNvSpPr/>
          <p:nvPr/>
        </p:nvSpPr>
        <p:spPr>
          <a:xfrm>
            <a:off x="0" y="0"/>
            <a:ext cx="12192000" cy="6858000"/>
          </a:xfrm>
          <a:prstGeom prst="rect">
            <a:avLst/>
          </a:prstGeom>
          <a:solidFill>
            <a:srgbClr val="9A0001"/>
          </a:solidFill>
          <a:ln>
            <a:solidFill>
              <a:srgbClr val="9A0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2">
            <a:extLst>
              <a:ext uri="{FF2B5EF4-FFF2-40B4-BE49-F238E27FC236}">
                <a16:creationId xmlns:a16="http://schemas.microsoft.com/office/drawing/2014/main" id="{FD497DEB-FCA7-EA50-8F36-C4E2B1225E10}"/>
              </a:ext>
            </a:extLst>
          </p:cNvPr>
          <p:cNvPicPr>
            <a:picLocks noChangeAspect="1"/>
          </p:cNvPicPr>
          <p:nvPr/>
        </p:nvPicPr>
        <p:blipFill rotWithShape="1">
          <a:blip r:embed="rId2">
            <a:lum/>
            <a:extLst>
              <a:ext uri="">
                <a14:imgProps xmlns:a14="http://schemas.microsoft.com/office/drawing/2010/main" xmlns="">
                  <a14:imgLayer r:embed="rId3">
                    <a14:imgEffect>
                      <a14:brightnessContrast bright="0" contrast="0"/>
                      <a14:colorTemperature colorTemp="6500"/>
                      <a14:saturation sat="100000"/>
                      <a14:sharpenSoften amount="0"/>
                    </a14:imgEffect>
                  </a14:imgLayer>
                </a14:imgProps>
              </a:ext>
            </a:extLst>
          </a:blip>
          <a:srcRect l="57443"/>
          <a:stretch/>
        </p:blipFill>
        <p:spPr>
          <a:xfrm>
            <a:off x="6888869" y="4832935"/>
            <a:ext cx="5342484" cy="2574825"/>
          </a:xfrm>
          <a:prstGeom prst="rect">
            <a:avLst/>
          </a:prstGeom>
        </p:spPr>
      </p:pic>
      <p:pic>
        <p:nvPicPr>
          <p:cNvPr id="7" name="图片 42">
            <a:extLst>
              <a:ext uri="{FF2B5EF4-FFF2-40B4-BE49-F238E27FC236}">
                <a16:creationId xmlns:a16="http://schemas.microsoft.com/office/drawing/2014/main" id="{E9646CBB-E84E-7B00-39D0-2C5CB6C2605E}"/>
              </a:ext>
            </a:extLst>
          </p:cNvPr>
          <p:cNvPicPr>
            <a:picLocks noChangeAspect="1"/>
          </p:cNvPicPr>
          <p:nvPr/>
        </p:nvPicPr>
        <p:blipFill>
          <a:blip r:embed="rId4">
            <a:lum/>
            <a:extLst>
              <a:ext uri="">
                <a14:imgProps xmlns:a14="http://schemas.microsoft.com/office/drawing/2010/main" xmlns="">
                  <a14:imgLayer>
                    <a14:imgEffect>
                      <a14:brightnessContrast bright="0" contrast="0"/>
                      <a14:colorTemperature colorTemp="6500"/>
                      <a14:saturation sat="100000"/>
                      <a14:sharpenSoften amount="0"/>
                    </a14:imgEffect>
                  </a14:imgLayer>
                </a14:imgProps>
              </a:ext>
            </a:extLst>
          </a:blip>
          <a:stretch/>
        </p:blipFill>
        <p:spPr>
          <a:xfrm>
            <a:off x="798847" y="953538"/>
            <a:ext cx="2395139" cy="674687"/>
          </a:xfrm>
          <a:prstGeom prst="rect">
            <a:avLst/>
          </a:prstGeom>
        </p:spPr>
      </p:pic>
      <p:sp>
        <p:nvSpPr>
          <p:cNvPr id="8" name="文本框 7">
            <a:extLst>
              <a:ext uri="{FF2B5EF4-FFF2-40B4-BE49-F238E27FC236}">
                <a16:creationId xmlns:a16="http://schemas.microsoft.com/office/drawing/2014/main" id="{994C26C7-54CE-CBEE-3D28-A04ACA0D934A}"/>
              </a:ext>
            </a:extLst>
          </p:cNvPr>
          <p:cNvSpPr txBox="1"/>
          <p:nvPr/>
        </p:nvSpPr>
        <p:spPr>
          <a:xfrm>
            <a:off x="1418494" y="2279101"/>
            <a:ext cx="9121744" cy="1754326"/>
          </a:xfrm>
          <a:prstGeom prst="rect">
            <a:avLst/>
          </a:prstGeom>
          <a:noFill/>
        </p:spPr>
        <p:txBody>
          <a:bodyPr wrap="square" rtlCol="0">
            <a:spAutoFit/>
          </a:bodyPr>
          <a:lstStyle/>
          <a:p>
            <a:pPr algn="ctr"/>
            <a:r>
              <a:rPr lang="zh-CN" altLang="en-US" sz="5400" dirty="0">
                <a:solidFill>
                  <a:schemeClr val="bg1"/>
                </a:solidFill>
                <a:latin typeface="+mj-lt"/>
              </a:rPr>
              <a:t>第二部分 </a:t>
            </a:r>
          </a:p>
          <a:p>
            <a:pPr algn="ctr"/>
            <a:r>
              <a:rPr lang="zh-CN" altLang="en-US" sz="5400" dirty="0">
                <a:solidFill>
                  <a:schemeClr val="bg1"/>
                </a:solidFill>
                <a:latin typeface="+mj-lt"/>
              </a:rPr>
              <a:t>永久冻土退化的反馈机制</a:t>
            </a:r>
          </a:p>
        </p:txBody>
      </p:sp>
    </p:spTree>
    <p:extLst>
      <p:ext uri="{BB962C8B-B14F-4D97-AF65-F5344CB8AC3E}">
        <p14:creationId xmlns:p14="http://schemas.microsoft.com/office/powerpoint/2010/main" val="1872757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4615F-5B17-1A42-9FAE-5A5650A92C9D}"/>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84A91310-83D2-3140-F4A4-B4F455EC63C4}"/>
              </a:ext>
            </a:extLst>
          </p:cNvPr>
          <p:cNvSpPr/>
          <p:nvPr/>
        </p:nvSpPr>
        <p:spPr>
          <a:xfrm>
            <a:off x="0" y="0"/>
            <a:ext cx="12192000" cy="919253"/>
          </a:xfrm>
          <a:prstGeom prst="rect">
            <a:avLst/>
          </a:prstGeom>
          <a:solidFill>
            <a:srgbClr val="9A00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2">
            <a:extLst>
              <a:ext uri="{FF2B5EF4-FFF2-40B4-BE49-F238E27FC236}">
                <a16:creationId xmlns:a16="http://schemas.microsoft.com/office/drawing/2014/main" id="{703EEB88-4FBA-843E-4098-5F5BE1ED51A2}"/>
              </a:ext>
            </a:extLst>
          </p:cNvPr>
          <p:cNvPicPr>
            <a:picLocks noChangeAspect="1"/>
          </p:cNvPicPr>
          <p:nvPr/>
        </p:nvPicPr>
        <p:blipFill>
          <a:blip r:embed="rId2">
            <a:lum/>
            <a:extLst>
              <a:ext uri="">
                <a14:imgProps xmlns="" xmlns:a14="http://schemas.microsoft.com/office/drawing/2010/main">
                  <a14:imgLayer>
                    <a14:imgEffect>
                      <a14:brightnessContrast bright="0" contrast="0"/>
                      <a14:colorTemperature colorTemp="6500"/>
                      <a14:saturation sat="100000"/>
                      <a14:sharpenSoften amount="0"/>
                    </a14:imgEffect>
                  </a14:imgLayer>
                </a14:imgProps>
              </a:ext>
            </a:extLst>
          </a:blip>
          <a:stretch/>
        </p:blipFill>
        <p:spPr>
          <a:xfrm>
            <a:off x="9548895" y="130537"/>
            <a:ext cx="2336532" cy="658178"/>
          </a:xfrm>
          <a:prstGeom prst="rect">
            <a:avLst/>
          </a:prstGeom>
        </p:spPr>
      </p:pic>
      <p:sp>
        <p:nvSpPr>
          <p:cNvPr id="2" name="文本框 1">
            <a:extLst>
              <a:ext uri="{FF2B5EF4-FFF2-40B4-BE49-F238E27FC236}">
                <a16:creationId xmlns:a16="http://schemas.microsoft.com/office/drawing/2014/main" id="{820F5010-27D6-741F-CC40-EC4DC9CA804B}"/>
              </a:ext>
            </a:extLst>
          </p:cNvPr>
          <p:cNvSpPr txBox="1"/>
          <p:nvPr/>
        </p:nvSpPr>
        <p:spPr>
          <a:xfrm>
            <a:off x="196647" y="42047"/>
            <a:ext cx="3747556" cy="830997"/>
          </a:xfrm>
          <a:prstGeom prst="rect">
            <a:avLst/>
          </a:prstGeom>
          <a:noFill/>
        </p:spPr>
        <p:txBody>
          <a:bodyPr wrap="square" rtlCol="0">
            <a:spAutoFit/>
          </a:bodyPr>
          <a:lstStyle/>
          <a:p>
            <a:r>
              <a:rPr lang="zh-CN" altLang="en-US" sz="2400" b="1" dirty="0">
                <a:solidFill>
                  <a:schemeClr val="bg1"/>
                </a:solidFill>
              </a:rPr>
              <a:t>第二部分 </a:t>
            </a:r>
            <a:endParaRPr lang="en-US" altLang="zh-CN" sz="2400" b="1" dirty="0">
              <a:solidFill>
                <a:schemeClr val="bg1"/>
              </a:solidFill>
            </a:endParaRPr>
          </a:p>
          <a:p>
            <a:r>
              <a:rPr lang="zh-CN" altLang="en-US" sz="2400" b="1" dirty="0">
                <a:solidFill>
                  <a:schemeClr val="bg1"/>
                </a:solidFill>
              </a:rPr>
              <a:t>永久冻土退化的反馈机制</a:t>
            </a:r>
          </a:p>
        </p:txBody>
      </p:sp>
      <p:pic>
        <p:nvPicPr>
          <p:cNvPr id="3" name="图片 4">
            <a:extLst>
              <a:ext uri="{FF2B5EF4-FFF2-40B4-BE49-F238E27FC236}">
                <a16:creationId xmlns:a16="http://schemas.microsoft.com/office/drawing/2014/main" id="{3BA7BFAE-6DDF-0260-9E24-977308A452C4}"/>
              </a:ext>
            </a:extLst>
          </p:cNvPr>
          <p:cNvPicPr>
            <a:picLocks noChangeAspect="1"/>
          </p:cNvPicPr>
          <p:nvPr/>
        </p:nvPicPr>
        <p:blipFill>
          <a:blip r:embed="rId3"/>
          <a:stretch>
            <a:fillRect/>
          </a:stretch>
        </p:blipFill>
        <p:spPr>
          <a:xfrm>
            <a:off x="379176" y="1808518"/>
            <a:ext cx="4603750" cy="2290763"/>
          </a:xfrm>
          <a:prstGeom prst="rect">
            <a:avLst/>
          </a:prstGeom>
          <a:noFill/>
          <a:ln w="9525">
            <a:noFill/>
          </a:ln>
        </p:spPr>
      </p:pic>
      <p:pic>
        <p:nvPicPr>
          <p:cNvPr id="6" name="图片 12">
            <a:extLst>
              <a:ext uri="{FF2B5EF4-FFF2-40B4-BE49-F238E27FC236}">
                <a16:creationId xmlns:a16="http://schemas.microsoft.com/office/drawing/2014/main" id="{6F021B15-214D-9D20-A527-CE9162EA48C3}"/>
              </a:ext>
            </a:extLst>
          </p:cNvPr>
          <p:cNvPicPr>
            <a:picLocks noChangeAspect="1"/>
          </p:cNvPicPr>
          <p:nvPr/>
        </p:nvPicPr>
        <p:blipFill>
          <a:blip r:embed="rId4"/>
          <a:stretch>
            <a:fillRect/>
          </a:stretch>
        </p:blipFill>
        <p:spPr>
          <a:xfrm>
            <a:off x="379176" y="4264545"/>
            <a:ext cx="2422525" cy="2206625"/>
          </a:xfrm>
          <a:prstGeom prst="rect">
            <a:avLst/>
          </a:prstGeom>
          <a:noFill/>
          <a:ln w="9525">
            <a:noFill/>
          </a:ln>
        </p:spPr>
      </p:pic>
      <p:sp>
        <p:nvSpPr>
          <p:cNvPr id="7" name="文本框 6">
            <a:extLst>
              <a:ext uri="{FF2B5EF4-FFF2-40B4-BE49-F238E27FC236}">
                <a16:creationId xmlns:a16="http://schemas.microsoft.com/office/drawing/2014/main" id="{08C917AE-0AE6-AF12-7DFA-DFA81BA39EE5}"/>
              </a:ext>
            </a:extLst>
          </p:cNvPr>
          <p:cNvSpPr txBox="1"/>
          <p:nvPr/>
        </p:nvSpPr>
        <p:spPr>
          <a:xfrm>
            <a:off x="196647" y="1114425"/>
            <a:ext cx="5671890" cy="646331"/>
          </a:xfrm>
          <a:prstGeom prst="rect">
            <a:avLst/>
          </a:prstGeom>
          <a:noFill/>
        </p:spPr>
        <p:txBody>
          <a:bodyPr wrap="square" rtlCol="0">
            <a:spAutoFit/>
          </a:bodyPr>
          <a:lstStyle/>
          <a:p>
            <a:r>
              <a:rPr kumimoji="1" lang="zh-CN" altLang="en-US" sz="3600" dirty="0"/>
              <a:t>全球多年冻土的退化趋势</a:t>
            </a:r>
          </a:p>
        </p:txBody>
      </p:sp>
      <p:sp>
        <p:nvSpPr>
          <p:cNvPr id="10" name="文本框 9">
            <a:extLst>
              <a:ext uri="{FF2B5EF4-FFF2-40B4-BE49-F238E27FC236}">
                <a16:creationId xmlns:a16="http://schemas.microsoft.com/office/drawing/2014/main" id="{377D414A-68AE-5D23-BAFF-23F1A171F356}"/>
              </a:ext>
            </a:extLst>
          </p:cNvPr>
          <p:cNvSpPr txBox="1"/>
          <p:nvPr/>
        </p:nvSpPr>
        <p:spPr>
          <a:xfrm>
            <a:off x="5418677" y="2197758"/>
            <a:ext cx="6059091" cy="3170099"/>
          </a:xfrm>
          <a:prstGeom prst="rect">
            <a:avLst/>
          </a:prstGeom>
          <a:noFill/>
        </p:spPr>
        <p:txBody>
          <a:bodyPr wrap="square">
            <a:spAutoFit/>
          </a:bodyPr>
          <a:lstStyle/>
          <a:p>
            <a:r>
              <a:rPr lang="zh-CN" altLang="en-US" sz="2000" dirty="0">
                <a:latin typeface="+mn-ea"/>
              </a:rPr>
              <a:t>       目前，在全球变暖的气候背景下，多年冻土区升温速率是全球平均水平的两倍多。多年冻土退化现象广泛存在，</a:t>
            </a:r>
            <a:r>
              <a:rPr lang="en-US" altLang="zh-CN" sz="2000" dirty="0">
                <a:latin typeface="+mn-ea"/>
              </a:rPr>
              <a:t>IPCC </a:t>
            </a:r>
            <a:r>
              <a:rPr lang="zh-CN" altLang="en-US" sz="2000" dirty="0">
                <a:latin typeface="+mn-ea"/>
              </a:rPr>
              <a:t>第四次评估报告（</a:t>
            </a:r>
            <a:r>
              <a:rPr lang="en-US" altLang="zh-CN" sz="2000" dirty="0">
                <a:latin typeface="+mn-ea"/>
              </a:rPr>
              <a:t>AR4</a:t>
            </a:r>
            <a:r>
              <a:rPr lang="zh-CN" altLang="en-US" sz="2000" dirty="0">
                <a:latin typeface="+mn-ea"/>
              </a:rPr>
              <a:t>）指出全球气候变暖导致多年冻土面积在减少，冻土融化深度也在不断增加。</a:t>
            </a:r>
            <a:r>
              <a:rPr lang="en-US" altLang="zh-CN" sz="2000" dirty="0">
                <a:latin typeface="+mn-ea"/>
              </a:rPr>
              <a:t>IPCC </a:t>
            </a:r>
            <a:r>
              <a:rPr lang="zh-CN" altLang="en-US" sz="2000" dirty="0">
                <a:latin typeface="+mn-ea"/>
              </a:rPr>
              <a:t>第五次评估报告（</a:t>
            </a:r>
            <a:r>
              <a:rPr lang="en-US" altLang="zh-CN" sz="2000" dirty="0">
                <a:latin typeface="+mn-ea"/>
              </a:rPr>
              <a:t>AR5</a:t>
            </a:r>
            <a:r>
              <a:rPr lang="zh-CN" altLang="en-US" sz="2000" dirty="0">
                <a:latin typeface="+mn-ea"/>
              </a:rPr>
              <a:t>）指出，自</a:t>
            </a:r>
            <a:r>
              <a:rPr lang="en-US" altLang="zh-CN" sz="2000" dirty="0">
                <a:latin typeface="+mn-ea"/>
              </a:rPr>
              <a:t>1980</a:t>
            </a:r>
            <a:r>
              <a:rPr lang="zh-CN" altLang="en-US" sz="2000" dirty="0">
                <a:latin typeface="+mn-ea"/>
              </a:rPr>
              <a:t>年代初以来，由于气温升高和积雪变化，大多数地区的多年冻土温度都有所上升（高信度）。此外，根据多模式预估的结果表明，随着全球地表平均温度升高，近地表多年冻土范围（指表层</a:t>
            </a:r>
            <a:r>
              <a:rPr lang="en-US" altLang="zh-CN" sz="2000" dirty="0">
                <a:latin typeface="+mn-ea"/>
              </a:rPr>
              <a:t> 3. 5 m </a:t>
            </a:r>
            <a:r>
              <a:rPr lang="zh-CN" altLang="en-US" sz="2000" dirty="0">
                <a:latin typeface="+mn-ea"/>
              </a:rPr>
              <a:t>深度有多年冻土发育的地区）的平均值可能减少</a:t>
            </a:r>
            <a:r>
              <a:rPr lang="en-US" altLang="zh-CN" sz="2000" dirty="0">
                <a:latin typeface="+mn-ea"/>
              </a:rPr>
              <a:t> 37%</a:t>
            </a:r>
            <a:r>
              <a:rPr lang="zh-CN" altLang="en-US" sz="2000" dirty="0">
                <a:latin typeface="+mn-ea"/>
              </a:rPr>
              <a:t>到</a:t>
            </a:r>
            <a:r>
              <a:rPr lang="en-US" altLang="zh-CN" sz="2000" dirty="0">
                <a:latin typeface="+mn-ea"/>
              </a:rPr>
              <a:t>81%</a:t>
            </a:r>
            <a:endParaRPr lang="zh-CN" altLang="en-US" sz="2000" dirty="0">
              <a:latin typeface="+mn-ea"/>
            </a:endParaRPr>
          </a:p>
        </p:txBody>
      </p:sp>
    </p:spTree>
    <p:extLst>
      <p:ext uri="{BB962C8B-B14F-4D97-AF65-F5344CB8AC3E}">
        <p14:creationId xmlns:p14="http://schemas.microsoft.com/office/powerpoint/2010/main" val="22325834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TotalTime>
  <Words>4770</Words>
  <Application>Microsoft Macintosh PowerPoint</Application>
  <PresentationFormat>宽屏</PresentationFormat>
  <Paragraphs>181</Paragraphs>
  <Slides>31</Slides>
  <Notes>11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31</vt:i4>
      </vt:variant>
    </vt:vector>
  </HeadingPairs>
  <TitlesOfParts>
    <vt:vector size="36" baseType="lpstr">
      <vt:lpstr>DengXian</vt:lpstr>
      <vt:lpstr>DengXian</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韦皓翔_城环学院</dc:creator>
  <cp:lastModifiedBy>Microsoft Office User</cp:lastModifiedBy>
  <cp:revision>6</cp:revision>
  <dcterms:created xsi:type="dcterms:W3CDTF">2024-12-08T12:54:50Z</dcterms:created>
  <dcterms:modified xsi:type="dcterms:W3CDTF">2024-12-09T13:29:42Z</dcterms:modified>
</cp:coreProperties>
</file>